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5" r:id="rId4"/>
    <p:sldId id="267" r:id="rId5"/>
    <p:sldId id="314" r:id="rId6"/>
    <p:sldId id="269" r:id="rId7"/>
    <p:sldId id="315" r:id="rId8"/>
    <p:sldId id="316" r:id="rId9"/>
    <p:sldId id="317" r:id="rId10"/>
    <p:sldId id="318" r:id="rId11"/>
    <p:sldId id="319" r:id="rId12"/>
    <p:sldId id="326" r:id="rId13"/>
    <p:sldId id="321" r:id="rId14"/>
    <p:sldId id="322" r:id="rId15"/>
    <p:sldId id="323" r:id="rId16"/>
    <p:sldId id="320" r:id="rId17"/>
    <p:sldId id="324" r:id="rId18"/>
    <p:sldId id="325" r:id="rId19"/>
    <p:sldId id="268" r:id="rId20"/>
    <p:sldId id="26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FFFFFF"/>
    <a:srgbClr val="E696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8F5A8-3EA6-469A-970F-DDF571087E72}" type="datetimeFigureOut">
              <a:rPr lang="zh-CN" altLang="en-US" smtClean="0"/>
              <a:t>2023-03-30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19A29-B560-41E3-A68D-56C34AFD82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481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19A29-B560-41E3-A68D-56C34AFD82B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691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EC2EF-8618-48A4-83AD-07D0BC729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19FFFE-B110-4E9B-8260-3CB7FA2DA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B4A9EC-B8CD-443B-9CFF-8824D2C22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  <a:t>2023-03-30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DF557D-E7EB-4162-AA16-E55C73B65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5AFB04-2DB7-4239-B3D1-F3416CFDA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389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CB4AD-07B6-4E2B-8382-52689A54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3198D5-26B8-4214-A536-E2D7F5802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B581B7-F533-4560-83C3-DEFB4C64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  <a:t>2023-03-30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0DB2D4-4CC6-4ED2-B47D-487B9CE38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C5D891-4877-4254-BB52-D4E83061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621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1024340-22AE-4E4D-B553-B90A0DCBB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17BC20-2CD6-4BF5-B67A-EB53EBA75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58081B-02C9-4465-A7C8-0A1C167A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  <a:t>2023-03-30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675A1D-FBCC-40CA-A2BC-AB7121EE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EC1E8F-E20D-4E48-BA34-4267BF010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4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F7AA2-BD69-486A-9F7F-20DFCC3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56933C-9733-4348-A1ED-8D551026B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05C009-6A26-4F62-A1FB-6A5C5C47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  <a:t>2023-03-30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CDF743-A6EE-443A-BE52-AC95458C2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09B471-2221-480A-AA25-5ED78B1B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856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D0427-54F7-4664-BBBA-30429934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191338-AAE2-44E8-BA33-7A5FBB510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EA3F70-D5FA-47FD-8F3E-A051EAFC9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  <a:t>2023-03-30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99179-A1EF-4016-B342-E75606B9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26E140-784C-429B-8AEB-30E1C6EA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336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E677F-CFDC-4DB2-910A-6B0DE2BFA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177787-2D9E-4B75-9C12-2F3E582CB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619BEA-99DD-47A1-9784-832405F0B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F9B706-3958-49D9-9D4C-369723803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  <a:t>2023-03-30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9D8AAE-E723-4F70-B041-1D7F20728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68011B-3E81-41D2-BDE6-325D2461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066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610CA-F084-4494-A8B7-529A325F9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00F6E2-7419-4762-869B-DDD2AF897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A2A299-6F36-422A-BE66-77311721B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311713B-7190-431A-BEDF-127AA3608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6C4E015-53F4-4B6C-8069-A740218A2C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41CD8F-46D9-43CE-8E27-464A4B8DD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  <a:t>2023-03-30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9CD1FA-EC0C-4A3B-ACC5-5C02B12B5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FFBE0A-9075-4C0B-A182-B2AB9E9E4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589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F6A543-A2A8-49FA-94BE-818F9B5B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C74D57-2BCF-429A-8E23-F43BD115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  <a:t>2023-03-30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A0AA01-AE65-422E-935B-4B09AE2C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602CC2-0E2F-4BF1-8C5C-22DD00FE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79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A579316-C4B7-4886-81D6-CDB140BD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  <a:t>2023-03-30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D9E33D-D5BF-4499-8636-07B2E6E64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158519-2445-465F-9F91-8EC63EE1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1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FE81C-2185-4397-B304-B9F5D25B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93E0CA-F418-4FAF-A0D4-967E4647B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F7CD0A-62A4-472A-9CED-813759915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5A5D44-E455-47D0-B561-0036A95C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  <a:t>2023-03-30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0464E3-085B-4B74-B86B-16C40A60B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AF5C96-86BB-48BC-86CA-5D316FDD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950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6FE26-B9A5-44E2-8CC5-32EA1EE4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92D4CA-1AAB-4312-96B8-CC2852A16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EFEA9F-8DF2-4258-A532-73CFA4E37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050DEF-3766-4343-9E6A-DB7EF2F09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  <a:t>2023-03-30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036E70-A973-46B8-8E9C-B7B0B8140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09123F-19FE-4A17-9F0B-6732786AC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61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7433B6-3CB5-4D65-82B5-C46BADE7E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FAC01E-A8BD-45A8-8933-50158DF61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BBD2B0-D511-46E2-B6DA-C7FF28991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83876-A659-4E3B-AC87-5695D049826F}" type="datetimeFigureOut">
              <a:rPr lang="zh-CN" altLang="en-US" smtClean="0"/>
              <a:t>2023-03-30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02FF40-CDF5-43F6-93A9-55A563048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4F12D3-3488-42E9-8D90-EE265D8F0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66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A1C550B2-CBAF-4418-AED3-E07507CD9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82" r="14708" b="10728"/>
          <a:stretch/>
        </p:blipFill>
        <p:spPr>
          <a:xfrm>
            <a:off x="1793132" y="1"/>
            <a:ext cx="10398868" cy="6857999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D72E6063-0F6D-43DC-B8D7-FF28E842750F}"/>
              </a:ext>
            </a:extLst>
          </p:cNvPr>
          <p:cNvSpPr/>
          <p:nvPr/>
        </p:nvSpPr>
        <p:spPr>
          <a:xfrm>
            <a:off x="1" y="0"/>
            <a:ext cx="6524428" cy="6858000"/>
          </a:xfrm>
          <a:prstGeom prst="rect">
            <a:avLst/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平行四边形 45">
            <a:extLst>
              <a:ext uri="{FF2B5EF4-FFF2-40B4-BE49-F238E27FC236}">
                <a16:creationId xmlns:a16="http://schemas.microsoft.com/office/drawing/2014/main" id="{961C03A4-C1C1-4F18-9E4C-B4D870228F76}"/>
              </a:ext>
            </a:extLst>
          </p:cNvPr>
          <p:cNvSpPr/>
          <p:nvPr/>
        </p:nvSpPr>
        <p:spPr>
          <a:xfrm>
            <a:off x="3829260" y="-1"/>
            <a:ext cx="5496125" cy="6857999"/>
          </a:xfrm>
          <a:prstGeom prst="parallelogram">
            <a:avLst>
              <a:gd name="adj" fmla="val 48894"/>
            </a:avLst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3454BF2B-E59E-49F4-8828-1907899F4C50}"/>
              </a:ext>
            </a:extLst>
          </p:cNvPr>
          <p:cNvGrpSpPr/>
          <p:nvPr/>
        </p:nvGrpSpPr>
        <p:grpSpPr>
          <a:xfrm>
            <a:off x="6803126" y="2416685"/>
            <a:ext cx="2198451" cy="2198451"/>
            <a:chOff x="5437761" y="2329774"/>
            <a:chExt cx="2198451" cy="2198451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48F0AA8-3B39-4871-8B29-7596F7CFE6CC}"/>
                </a:ext>
              </a:extLst>
            </p:cNvPr>
            <p:cNvSpPr/>
            <p:nvPr/>
          </p:nvSpPr>
          <p:spPr>
            <a:xfrm>
              <a:off x="5437761" y="2329774"/>
              <a:ext cx="2198451" cy="2198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327F4311-72F9-42A8-B592-07195B0F5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307" y="2417320"/>
              <a:ext cx="2023358" cy="2023358"/>
            </a:xfrm>
            <a:prstGeom prst="rect">
              <a:avLst/>
            </a:prstGeom>
          </p:spPr>
        </p:pic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E22516ED-7C0C-49FD-B3B8-BB2A2871AF07}"/>
              </a:ext>
            </a:extLst>
          </p:cNvPr>
          <p:cNvSpPr txBox="1"/>
          <p:nvPr/>
        </p:nvSpPr>
        <p:spPr>
          <a:xfrm>
            <a:off x="1679543" y="1937085"/>
            <a:ext cx="4441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进程通讯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0E2ED30-AF4D-49AF-B4BB-3C1257DB27E2}"/>
              </a:ext>
            </a:extLst>
          </p:cNvPr>
          <p:cNvCxnSpPr>
            <a:cxnSpLocks/>
          </p:cNvCxnSpPr>
          <p:nvPr/>
        </p:nvCxnSpPr>
        <p:spPr>
          <a:xfrm flipV="1">
            <a:off x="1620942" y="1605542"/>
            <a:ext cx="0" cy="249514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C4D02135-EF25-4744-A785-FE031FBCFF16}"/>
              </a:ext>
            </a:extLst>
          </p:cNvPr>
          <p:cNvSpPr txBox="1"/>
          <p:nvPr/>
        </p:nvSpPr>
        <p:spPr>
          <a:xfrm>
            <a:off x="1734532" y="3515911"/>
            <a:ext cx="227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实验二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45CF3B1-0799-4CDD-A94E-2928F64E1B64}"/>
              </a:ext>
            </a:extLst>
          </p:cNvPr>
          <p:cNvSpPr txBox="1"/>
          <p:nvPr/>
        </p:nvSpPr>
        <p:spPr>
          <a:xfrm>
            <a:off x="2019562" y="4892890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赵方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A05349F-FB6C-445E-B0CB-BBF4837BCDCA}"/>
              </a:ext>
            </a:extLst>
          </p:cNvPr>
          <p:cNvSpPr txBox="1"/>
          <p:nvPr/>
        </p:nvSpPr>
        <p:spPr>
          <a:xfrm>
            <a:off x="2019562" y="5280564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软件系统与工程教研中心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9EEC4DB-D5AF-44EB-ABE1-673A005F91DB}"/>
              </a:ext>
            </a:extLst>
          </p:cNvPr>
          <p:cNvSpPr txBox="1"/>
          <p:nvPr/>
        </p:nvSpPr>
        <p:spPr>
          <a:xfrm>
            <a:off x="2019562" y="569646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2023</a:t>
            </a:r>
            <a:r>
              <a:rPr lang="zh-CN" altLang="en-US" b="1" dirty="0">
                <a:solidFill>
                  <a:schemeClr val="bg1"/>
                </a:solidFill>
              </a:rPr>
              <a:t>年</a:t>
            </a:r>
            <a:r>
              <a:rPr lang="en-US" altLang="zh-CN" b="1" dirty="0">
                <a:solidFill>
                  <a:schemeClr val="bg1"/>
                </a:solidFill>
              </a:rPr>
              <a:t>3</a:t>
            </a:r>
            <a:r>
              <a:rPr lang="zh-CN" altLang="en-US" b="1" dirty="0">
                <a:solidFill>
                  <a:schemeClr val="bg1"/>
                </a:solidFill>
              </a:rPr>
              <a:t>月</a:t>
            </a:r>
            <a:r>
              <a:rPr lang="en-US" altLang="zh-CN" b="1" dirty="0">
                <a:solidFill>
                  <a:schemeClr val="bg1"/>
                </a:solidFill>
              </a:rPr>
              <a:t>30</a:t>
            </a:r>
            <a:r>
              <a:rPr lang="zh-CN" altLang="en-US" b="1" dirty="0">
                <a:solidFill>
                  <a:schemeClr val="bg1"/>
                </a:solidFill>
              </a:rPr>
              <a:t>日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C16BA564-9CC1-48F7-940C-A0B3BA650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42" y="4920915"/>
            <a:ext cx="350046" cy="350046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5EF6EE74-BB26-4999-B33D-44C3D44F2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42" y="5305596"/>
            <a:ext cx="350046" cy="350046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83CE358-8C8C-4C33-8301-667BBE375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42" y="5706105"/>
            <a:ext cx="350046" cy="35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5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671C0C-5219-4689-AFF7-6794AEA961BF}"/>
              </a:ext>
            </a:extLst>
          </p:cNvPr>
          <p:cNvSpPr txBox="1"/>
          <p:nvPr/>
        </p:nvSpPr>
        <p:spPr>
          <a:xfrm flipH="1">
            <a:off x="947463" y="131011"/>
            <a:ext cx="447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关键系统调用</a:t>
            </a:r>
            <a:endParaRPr lang="en-US" altLang="zh-CN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3E58F5A-10D6-4682-A263-81362E8B3B19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E87390-9AC7-46E2-800A-E4392749AF42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DE531D-8085-4D8B-9791-0F3F1D93B63F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7113F68-9493-4939-8693-A1E210370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3796F15-189E-4633-837F-0E0ADE4AB1A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054135" y="1033207"/>
            <a:ext cx="840598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119063" marR="0" lvl="0" indent="-1190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a typeface="宋体" panose="02010600030101010101" pitchFamily="2" charset="-122"/>
              </a:rPr>
              <a:t>Writing to a Message Queue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F49F537-45E1-40D6-8E55-873EB84095E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767129" y="1885950"/>
            <a:ext cx="10657741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solidFill>
                  <a:srgbClr val="2529C7"/>
                </a:solidFill>
                <a:ea typeface="宋体" panose="02010600030101010101" pitchFamily="2" charset="-122"/>
              </a:rPr>
              <a:t>int </a:t>
            </a:r>
            <a:r>
              <a:rPr lang="en-US" altLang="zh-CN" sz="2400" b="1" dirty="0" err="1">
                <a:solidFill>
                  <a:srgbClr val="2529C7"/>
                </a:solidFill>
                <a:ea typeface="宋体" panose="02010600030101010101" pitchFamily="2" charset="-122"/>
              </a:rPr>
              <a:t>msgsnd</a:t>
            </a:r>
            <a:r>
              <a:rPr lang="en-US" altLang="zh-CN" sz="2400" b="1" dirty="0">
                <a:solidFill>
                  <a:srgbClr val="2529C7"/>
                </a:solidFill>
                <a:ea typeface="宋体" panose="02010600030101010101" pitchFamily="2" charset="-122"/>
              </a:rPr>
              <a:t>(int </a:t>
            </a:r>
            <a:r>
              <a:rPr lang="en-US" altLang="zh-CN" sz="2400" b="1" dirty="0" err="1">
                <a:solidFill>
                  <a:srgbClr val="2529C7"/>
                </a:solidFill>
                <a:ea typeface="宋体" panose="02010600030101010101" pitchFamily="2" charset="-122"/>
              </a:rPr>
              <a:t>msqid</a:t>
            </a:r>
            <a:r>
              <a:rPr lang="en-US" altLang="zh-CN" sz="2400" b="1" dirty="0">
                <a:solidFill>
                  <a:srgbClr val="2529C7"/>
                </a:solidFill>
                <a:ea typeface="宋体" panose="02010600030101010101" pitchFamily="2" charset="-122"/>
              </a:rPr>
              <a:t>, const void * </a:t>
            </a:r>
            <a:r>
              <a:rPr lang="en-US" altLang="zh-CN" sz="2400" b="1" dirty="0" err="1">
                <a:solidFill>
                  <a:srgbClr val="2529C7"/>
                </a:solidFill>
                <a:ea typeface="宋体" panose="02010600030101010101" pitchFamily="2" charset="-122"/>
              </a:rPr>
              <a:t>msg_ptr</a:t>
            </a:r>
            <a:r>
              <a:rPr lang="en-US" altLang="zh-CN" sz="2400" b="1" dirty="0">
                <a:solidFill>
                  <a:srgbClr val="2529C7"/>
                </a:solidFill>
                <a:ea typeface="宋体" panose="02010600030101010101" pitchFamily="2" charset="-122"/>
              </a:rPr>
              <a:t>, </a:t>
            </a:r>
            <a:r>
              <a:rPr lang="en-US" altLang="zh-CN" sz="2400" b="1" dirty="0" err="1">
                <a:solidFill>
                  <a:srgbClr val="2529C7"/>
                </a:solidFill>
                <a:ea typeface="宋体" panose="02010600030101010101" pitchFamily="2" charset="-122"/>
              </a:rPr>
              <a:t>size_t</a:t>
            </a:r>
            <a:r>
              <a:rPr lang="en-US" altLang="zh-CN" sz="2400" b="1" dirty="0">
                <a:solidFill>
                  <a:srgbClr val="2529C7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400" b="1" dirty="0" err="1">
                <a:solidFill>
                  <a:srgbClr val="2529C7"/>
                </a:solidFill>
                <a:ea typeface="宋体" panose="02010600030101010101" pitchFamily="2" charset="-122"/>
              </a:rPr>
              <a:t>msg_size</a:t>
            </a:r>
            <a:r>
              <a:rPr lang="en-US" altLang="zh-CN" sz="2400" b="1" dirty="0">
                <a:solidFill>
                  <a:srgbClr val="2529C7"/>
                </a:solidFill>
                <a:ea typeface="宋体" panose="02010600030101010101" pitchFamily="2" charset="-122"/>
              </a:rPr>
              <a:t>, int </a:t>
            </a:r>
            <a:r>
              <a:rPr lang="en-US" altLang="zh-CN" sz="2400" b="1" dirty="0" err="1">
                <a:solidFill>
                  <a:srgbClr val="2529C7"/>
                </a:solidFill>
                <a:ea typeface="宋体" panose="02010600030101010101" pitchFamily="2" charset="-122"/>
              </a:rPr>
              <a:t>msgflags</a:t>
            </a:r>
            <a:r>
              <a:rPr lang="en-US" altLang="zh-CN" sz="2400" b="1" dirty="0">
                <a:solidFill>
                  <a:srgbClr val="2529C7"/>
                </a:solidFill>
                <a:ea typeface="宋体" panose="02010600030101010101" pitchFamily="2" charset="-122"/>
              </a:rPr>
              <a:t>);</a:t>
            </a:r>
            <a:br>
              <a:rPr lang="en-US" altLang="zh-CN" sz="2400" b="1" dirty="0">
                <a:solidFill>
                  <a:srgbClr val="2529C7"/>
                </a:solidFill>
                <a:ea typeface="宋体" panose="02010600030101010101" pitchFamily="2" charset="-122"/>
              </a:rPr>
            </a:br>
            <a:endParaRPr lang="en-US" altLang="zh-CN" sz="2400" b="1" dirty="0">
              <a:solidFill>
                <a:srgbClr val="2529C7"/>
              </a:solidFill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b="1" dirty="0" err="1">
                <a:ea typeface="宋体" panose="02010600030101010101" pitchFamily="2" charset="-122"/>
              </a:rPr>
              <a:t>msgqid</a:t>
            </a:r>
            <a:r>
              <a:rPr lang="en-US" altLang="zh-CN" sz="2800" dirty="0">
                <a:ea typeface="宋体" panose="02010600030101010101" pitchFamily="2" charset="-122"/>
              </a:rPr>
              <a:t> is the id returned from the </a:t>
            </a:r>
            <a:r>
              <a:rPr lang="en-US" altLang="zh-CN" sz="2800" b="1" dirty="0" err="1">
                <a:ea typeface="宋体" panose="02010600030101010101" pitchFamily="2" charset="-122"/>
              </a:rPr>
              <a:t>msgget</a:t>
            </a:r>
            <a:r>
              <a:rPr lang="en-US" altLang="zh-CN" sz="2800" dirty="0">
                <a:ea typeface="宋体" panose="02010600030101010101" pitchFamily="2" charset="-122"/>
              </a:rPr>
              <a:t> call</a:t>
            </a:r>
          </a:p>
          <a:p>
            <a:pPr>
              <a:lnSpc>
                <a:spcPct val="90000"/>
              </a:lnSpc>
            </a:pPr>
            <a:r>
              <a:rPr lang="en-US" altLang="zh-CN" sz="2800" b="1" dirty="0" err="1">
                <a:ea typeface="宋体" panose="02010600030101010101" pitchFamily="2" charset="-122"/>
              </a:rPr>
              <a:t>msg_ptr</a:t>
            </a:r>
            <a:r>
              <a:rPr lang="en-US" altLang="zh-CN" sz="2800" b="1" dirty="0"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ea typeface="宋体" panose="02010600030101010101" pitchFamily="2" charset="-122"/>
              </a:rPr>
              <a:t>is a pointer to the </a:t>
            </a:r>
            <a:r>
              <a:rPr lang="en-US" altLang="zh-CN" sz="2800" b="1" dirty="0">
                <a:ea typeface="宋体" panose="02010600030101010101" pitchFamily="2" charset="-122"/>
              </a:rPr>
              <a:t>message structure</a:t>
            </a:r>
          </a:p>
          <a:p>
            <a:pPr>
              <a:lnSpc>
                <a:spcPct val="90000"/>
              </a:lnSpc>
            </a:pPr>
            <a:r>
              <a:rPr lang="en-US" altLang="zh-CN" sz="2800" b="1" dirty="0" err="1">
                <a:ea typeface="宋体" panose="02010600030101010101" pitchFamily="2" charset="-122"/>
              </a:rPr>
              <a:t>msg_size</a:t>
            </a:r>
            <a:r>
              <a:rPr lang="en-US" altLang="zh-CN" sz="2800" b="1" dirty="0"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ea typeface="宋体" panose="02010600030101010101" pitchFamily="2" charset="-122"/>
              </a:rPr>
              <a:t>is the size of that structure</a:t>
            </a:r>
          </a:p>
          <a:p>
            <a:pPr>
              <a:lnSpc>
                <a:spcPct val="90000"/>
              </a:lnSpc>
            </a:pPr>
            <a:r>
              <a:rPr lang="en-US" altLang="zh-CN" sz="2800" b="1" dirty="0" err="1">
                <a:ea typeface="宋体" panose="02010600030101010101" pitchFamily="2" charset="-122"/>
              </a:rPr>
              <a:t>msgflags</a:t>
            </a:r>
            <a:r>
              <a:rPr lang="en-US" altLang="zh-CN" sz="2800" dirty="0">
                <a:ea typeface="宋体" panose="02010600030101010101" pitchFamily="2" charset="-122"/>
              </a:rPr>
              <a:t> defines what happens when no message of the appropriate type is waiting, and can be set to the following: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IPC_NOWAIT (non-blocking, return –1 immediately if queue is empty)</a:t>
            </a:r>
          </a:p>
          <a:p>
            <a:pPr marL="363474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91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671C0C-5219-4689-AFF7-6794AEA961BF}"/>
              </a:ext>
            </a:extLst>
          </p:cNvPr>
          <p:cNvSpPr txBox="1"/>
          <p:nvPr/>
        </p:nvSpPr>
        <p:spPr>
          <a:xfrm flipH="1">
            <a:off x="947463" y="131011"/>
            <a:ext cx="447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关键系统调用</a:t>
            </a:r>
            <a:endParaRPr lang="en-US" altLang="zh-CN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3E58F5A-10D6-4682-A263-81362E8B3B19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E87390-9AC7-46E2-800A-E4392749AF42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DE531D-8085-4D8B-9791-0F3F1D93B63F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7113F68-9493-4939-8693-A1E210370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3796F15-189E-4633-837F-0E0ADE4AB1A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054135" y="1033207"/>
            <a:ext cx="840598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119063" marR="0" lvl="0" indent="-1190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a typeface="宋体" panose="02010600030101010101" pitchFamily="2" charset="-122"/>
              </a:rPr>
              <a:t>Reading from a Message Queue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F49F537-45E1-40D6-8E55-873EB84095E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500172" y="1754939"/>
            <a:ext cx="11424871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  <a:buFontTx/>
              <a:buNone/>
            </a:pPr>
            <a:r>
              <a:rPr lang="en-US" altLang="zh-CN" sz="2400" b="1" dirty="0">
                <a:solidFill>
                  <a:srgbClr val="2529C7"/>
                </a:solidFill>
                <a:ea typeface="宋体" panose="02010600030101010101" pitchFamily="2" charset="-122"/>
              </a:rPr>
              <a:t>int </a:t>
            </a:r>
            <a:r>
              <a:rPr lang="en-US" altLang="zh-CN" sz="2400" b="1" dirty="0" err="1">
                <a:solidFill>
                  <a:srgbClr val="2529C7"/>
                </a:solidFill>
                <a:ea typeface="宋体" panose="02010600030101010101" pitchFamily="2" charset="-122"/>
              </a:rPr>
              <a:t>msgrcv</a:t>
            </a:r>
            <a:r>
              <a:rPr lang="en-US" altLang="zh-CN" sz="2400" b="1" dirty="0">
                <a:solidFill>
                  <a:srgbClr val="2529C7"/>
                </a:solidFill>
                <a:ea typeface="宋体" panose="02010600030101010101" pitchFamily="2" charset="-122"/>
              </a:rPr>
              <a:t>(int </a:t>
            </a:r>
            <a:r>
              <a:rPr lang="en-US" altLang="zh-CN" sz="2400" b="1" dirty="0" err="1">
                <a:solidFill>
                  <a:srgbClr val="2529C7"/>
                </a:solidFill>
                <a:ea typeface="宋体" panose="02010600030101010101" pitchFamily="2" charset="-122"/>
              </a:rPr>
              <a:t>msqid</a:t>
            </a:r>
            <a:r>
              <a:rPr lang="en-US" altLang="zh-CN" sz="2400" b="1" dirty="0">
                <a:solidFill>
                  <a:srgbClr val="2529C7"/>
                </a:solidFill>
                <a:ea typeface="宋体" panose="02010600030101010101" pitchFamily="2" charset="-122"/>
              </a:rPr>
              <a:t>, const void * </a:t>
            </a:r>
            <a:r>
              <a:rPr lang="en-US" altLang="zh-CN" sz="2400" b="1" dirty="0" err="1">
                <a:solidFill>
                  <a:srgbClr val="2529C7"/>
                </a:solidFill>
                <a:ea typeface="宋体" panose="02010600030101010101" pitchFamily="2" charset="-122"/>
              </a:rPr>
              <a:t>msg_ptr</a:t>
            </a:r>
            <a:r>
              <a:rPr lang="en-US" altLang="zh-CN" sz="2400" b="1" dirty="0">
                <a:solidFill>
                  <a:srgbClr val="2529C7"/>
                </a:solidFill>
                <a:ea typeface="宋体" panose="02010600030101010101" pitchFamily="2" charset="-122"/>
              </a:rPr>
              <a:t>, </a:t>
            </a:r>
            <a:r>
              <a:rPr lang="en-US" altLang="zh-CN" sz="2400" b="1" dirty="0" err="1">
                <a:solidFill>
                  <a:srgbClr val="2529C7"/>
                </a:solidFill>
                <a:ea typeface="宋体" panose="02010600030101010101" pitchFamily="2" charset="-122"/>
              </a:rPr>
              <a:t>size_t</a:t>
            </a:r>
            <a:r>
              <a:rPr lang="en-US" altLang="zh-CN" sz="2400" b="1" dirty="0">
                <a:solidFill>
                  <a:srgbClr val="2529C7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400" b="1" dirty="0" err="1">
                <a:solidFill>
                  <a:srgbClr val="2529C7"/>
                </a:solidFill>
                <a:ea typeface="宋体" panose="02010600030101010101" pitchFamily="2" charset="-122"/>
              </a:rPr>
              <a:t>msg_size</a:t>
            </a:r>
            <a:r>
              <a:rPr lang="en-US" altLang="zh-CN" sz="2400" b="1" dirty="0">
                <a:solidFill>
                  <a:srgbClr val="2529C7"/>
                </a:solidFill>
                <a:ea typeface="宋体" panose="02010600030101010101" pitchFamily="2" charset="-122"/>
              </a:rPr>
              <a:t>, long </a:t>
            </a:r>
            <a:r>
              <a:rPr lang="en-US" altLang="zh-CN" sz="2400" b="1" dirty="0" err="1">
                <a:solidFill>
                  <a:srgbClr val="2529C7"/>
                </a:solidFill>
                <a:ea typeface="宋体" panose="02010600030101010101" pitchFamily="2" charset="-122"/>
              </a:rPr>
              <a:t>msgtype</a:t>
            </a:r>
            <a:r>
              <a:rPr lang="en-US" altLang="zh-CN" sz="2400" b="1" dirty="0">
                <a:solidFill>
                  <a:srgbClr val="2529C7"/>
                </a:solidFill>
                <a:ea typeface="宋体" panose="02010600030101010101" pitchFamily="2" charset="-122"/>
              </a:rPr>
              <a:t>, int </a:t>
            </a:r>
            <a:r>
              <a:rPr lang="en-US" altLang="zh-CN" sz="2400" b="1" dirty="0" err="1">
                <a:solidFill>
                  <a:srgbClr val="2529C7"/>
                </a:solidFill>
                <a:ea typeface="宋体" panose="02010600030101010101" pitchFamily="2" charset="-122"/>
              </a:rPr>
              <a:t>msgflags</a:t>
            </a:r>
            <a:r>
              <a:rPr lang="en-US" altLang="zh-CN" sz="2400" b="1" dirty="0">
                <a:solidFill>
                  <a:srgbClr val="2529C7"/>
                </a:solidFill>
                <a:ea typeface="宋体" panose="02010600030101010101" pitchFamily="2" charset="-122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altLang="zh-CN" sz="2000" b="1" dirty="0" err="1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msgqid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 is the id returned from the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msgget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 call</a:t>
            </a:r>
          </a:p>
          <a:p>
            <a:pPr>
              <a:lnSpc>
                <a:spcPct val="90000"/>
              </a:lnSpc>
            </a:pPr>
            <a:r>
              <a:rPr lang="en-US" altLang="zh-CN" sz="2000" b="1" dirty="0" err="1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msg_ptr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is a pointer to the message structure</a:t>
            </a:r>
          </a:p>
          <a:p>
            <a:pPr>
              <a:lnSpc>
                <a:spcPct val="90000"/>
              </a:lnSpc>
            </a:pPr>
            <a:r>
              <a:rPr lang="en-US" altLang="zh-CN" sz="2000" b="1" dirty="0" err="1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msg_size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is the size of that structure</a:t>
            </a:r>
          </a:p>
          <a:p>
            <a:pPr>
              <a:lnSpc>
                <a:spcPct val="90000"/>
              </a:lnSpc>
            </a:pPr>
            <a:r>
              <a:rPr lang="en-US" altLang="zh-CN" sz="2400" b="1" dirty="0" err="1">
                <a:ea typeface="宋体" panose="02010600030101010101" pitchFamily="2" charset="-122"/>
              </a:rPr>
              <a:t>msgtype</a:t>
            </a:r>
            <a:r>
              <a:rPr lang="en-US" altLang="zh-CN" sz="2400" dirty="0">
                <a:ea typeface="宋体" panose="02010600030101010101" pitchFamily="2" charset="-122"/>
              </a:rPr>
              <a:t> is set to: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dirty="0">
                <a:ea typeface="宋体" panose="02010600030101010101" pitchFamily="2" charset="-122"/>
              </a:rPr>
              <a:t>= 0 	first message available in FIFO stack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dirty="0">
                <a:ea typeface="宋体" panose="02010600030101010101" pitchFamily="2" charset="-122"/>
              </a:rPr>
              <a:t>&gt; 0	first message on queue whose type equals type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dirty="0">
                <a:ea typeface="宋体" panose="02010600030101010101" pitchFamily="2" charset="-122"/>
              </a:rPr>
              <a:t>&lt; 0	first message on queue whose type is the lowest value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		less than or equal to the absolute value of </a:t>
            </a:r>
            <a:r>
              <a:rPr lang="en-US" altLang="zh-CN" dirty="0" err="1">
                <a:ea typeface="宋体" panose="02010600030101010101" pitchFamily="2" charset="-122"/>
              </a:rPr>
              <a:t>msgtype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 b="1" dirty="0" err="1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msgflags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 defines what happens when no message of the appropriate type is waiting, and can be set to the following: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IPC_NOWAIT (non-blocking, return –1 immediately if queue is empty)</a:t>
            </a:r>
          </a:p>
          <a:p>
            <a:pPr marL="363474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233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671C0C-5219-4689-AFF7-6794AEA961BF}"/>
              </a:ext>
            </a:extLst>
          </p:cNvPr>
          <p:cNvSpPr txBox="1"/>
          <p:nvPr/>
        </p:nvSpPr>
        <p:spPr>
          <a:xfrm flipH="1">
            <a:off x="947464" y="131011"/>
            <a:ext cx="293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实验内容</a:t>
            </a:r>
            <a:endParaRPr lang="en-US" altLang="zh-CN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3E58F5A-10D6-4682-A263-81362E8B3B19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E87390-9AC7-46E2-800A-E4392749AF42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DE531D-8085-4D8B-9791-0F3F1D93B63F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7113F68-9493-4939-8693-A1E210370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7B73A16A-1092-42A3-B6CE-7BA90226B239}"/>
              </a:ext>
            </a:extLst>
          </p:cNvPr>
          <p:cNvSpPr txBox="1"/>
          <p:nvPr/>
        </p:nvSpPr>
        <p:spPr>
          <a:xfrm>
            <a:off x="622591" y="999286"/>
            <a:ext cx="10946817" cy="293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：使用共享存储区来实现两个进程之间的进程通信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：创建一个长度为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512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字节的共享内存，并显示写入该共享内存的数据；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将共享内存附加到自己的地址空间，并向共享内存中写入数据。</a:t>
            </a:r>
          </a:p>
          <a:p>
            <a:pPr algn="just">
              <a:lnSpc>
                <a:spcPct val="200000"/>
              </a:lnSpc>
              <a:spcBef>
                <a:spcPts val="1200"/>
              </a:spcBef>
            </a:pPr>
            <a:endParaRPr lang="zh-CN" altLang="en-US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872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671C0C-5219-4689-AFF7-6794AEA961BF}"/>
              </a:ext>
            </a:extLst>
          </p:cNvPr>
          <p:cNvSpPr txBox="1"/>
          <p:nvPr/>
        </p:nvSpPr>
        <p:spPr>
          <a:xfrm flipH="1">
            <a:off x="947463" y="131011"/>
            <a:ext cx="447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关键系统调用</a:t>
            </a:r>
            <a:endParaRPr lang="en-US" altLang="zh-CN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3E58F5A-10D6-4682-A263-81362E8B3B19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E87390-9AC7-46E2-800A-E4392749AF42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DE531D-8085-4D8B-9791-0F3F1D93B63F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7113F68-9493-4939-8693-A1E210370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3796F15-189E-4633-837F-0E0ADE4AB1A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054135" y="1033207"/>
            <a:ext cx="840598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119063" marR="0" lvl="0" indent="-1190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Shared Memory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F49F537-45E1-40D6-8E55-873EB84095E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1093992" y="1959604"/>
            <a:ext cx="10657741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2800" dirty="0">
                <a:ea typeface="宋体" panose="02010600030101010101" pitchFamily="2" charset="-122"/>
              </a:rPr>
              <a:t>Normally, the Unix kernel </a:t>
            </a:r>
            <a:r>
              <a:rPr lang="en-US" altLang="zh-CN" sz="2800" b="1" dirty="0">
                <a:ea typeface="宋体" panose="02010600030101010101" pitchFamily="2" charset="-122"/>
              </a:rPr>
              <a:t>prohibits</a:t>
            </a:r>
            <a:r>
              <a:rPr lang="en-US" altLang="zh-CN" sz="2800" dirty="0">
                <a:ea typeface="宋体" panose="02010600030101010101" pitchFamily="2" charset="-122"/>
              </a:rPr>
              <a:t> one process from accessing (reading, writing) memory belonging to another process</a:t>
            </a:r>
          </a:p>
          <a:p>
            <a:r>
              <a:rPr lang="en-US" altLang="zh-CN" sz="2800" dirty="0">
                <a:ea typeface="宋体" panose="02010600030101010101" pitchFamily="2" charset="-122"/>
              </a:rPr>
              <a:t>Sometimes, however, this restriction is inconvenient</a:t>
            </a:r>
          </a:p>
          <a:p>
            <a:r>
              <a:rPr lang="en-US" altLang="zh-CN" sz="2800" dirty="0">
                <a:ea typeface="宋体" panose="02010600030101010101" pitchFamily="2" charset="-122"/>
              </a:rPr>
              <a:t>At such times, Shared Memory can be created to specifically allow on process </a:t>
            </a:r>
            <a:r>
              <a:rPr lang="en-US" altLang="zh-CN" sz="2800" b="1" dirty="0">
                <a:ea typeface="宋体" panose="02010600030101010101" pitchFamily="2" charset="-122"/>
              </a:rPr>
              <a:t>to read and/or write to memory created by another process</a:t>
            </a:r>
          </a:p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717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671C0C-5219-4689-AFF7-6794AEA961BF}"/>
              </a:ext>
            </a:extLst>
          </p:cNvPr>
          <p:cNvSpPr txBox="1"/>
          <p:nvPr/>
        </p:nvSpPr>
        <p:spPr>
          <a:xfrm flipH="1">
            <a:off x="947463" y="131011"/>
            <a:ext cx="447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关键系统调用</a:t>
            </a:r>
            <a:endParaRPr lang="en-US" altLang="zh-CN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3E58F5A-10D6-4682-A263-81362E8B3B19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E87390-9AC7-46E2-800A-E4392749AF42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DE531D-8085-4D8B-9791-0F3F1D93B63F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7113F68-9493-4939-8693-A1E210370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3796F15-189E-4633-837F-0E0ADE4AB1A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860171" y="903822"/>
            <a:ext cx="954536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119063" marR="0" lvl="0" indent="-1190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ea typeface="宋体" panose="02010600030101010101" pitchFamily="2" charset="-122"/>
              </a:rPr>
              <a:t>Advantages of Shared Memory</a:t>
            </a:r>
            <a:r>
              <a:rPr lang="zh-CN" altLang="en-US" sz="3600" dirty="0">
                <a:ea typeface="宋体" panose="02010600030101010101" pitchFamily="2" charset="-122"/>
              </a:rPr>
              <a:t>（自己当中间商）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F49F537-45E1-40D6-8E55-873EB84095E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566564" y="1529397"/>
            <a:ext cx="10909333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dirty="0">
                <a:ea typeface="宋体" panose="02010600030101010101" pitchFamily="2" charset="-122"/>
              </a:rPr>
              <a:t>Random Access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you can update </a:t>
            </a:r>
            <a:r>
              <a:rPr lang="en-US" altLang="zh-CN" b="1" dirty="0">
                <a:ea typeface="宋体" panose="02010600030101010101" pitchFamily="2" charset="-122"/>
              </a:rPr>
              <a:t>a small piece in the middle of a data structure</a:t>
            </a:r>
            <a:r>
              <a:rPr lang="en-US" altLang="zh-CN" dirty="0">
                <a:ea typeface="宋体" panose="02010600030101010101" pitchFamily="2" charset="-122"/>
              </a:rPr>
              <a:t>, rather than the entire structure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ea typeface="宋体" panose="02010600030101010101" pitchFamily="2" charset="-122"/>
              </a:rPr>
              <a:t>Efficiency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unlike message queues and pipes, which copy data from the process </a:t>
            </a:r>
            <a:r>
              <a:rPr lang="en-US" altLang="zh-CN" i="1" dirty="0">
                <a:ea typeface="宋体" panose="02010600030101010101" pitchFamily="2" charset="-122"/>
              </a:rPr>
              <a:t>into</a:t>
            </a:r>
            <a:r>
              <a:rPr lang="en-US" altLang="zh-CN" dirty="0">
                <a:ea typeface="宋体" panose="02010600030101010101" pitchFamily="2" charset="-122"/>
              </a:rPr>
              <a:t> memory within the kernel, shared memory is </a:t>
            </a:r>
            <a:r>
              <a:rPr lang="en-US" altLang="zh-CN" b="1" dirty="0">
                <a:ea typeface="宋体" panose="02010600030101010101" pitchFamily="2" charset="-122"/>
              </a:rPr>
              <a:t>directly accessed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</a:rPr>
              <a:t>Shared memory </a:t>
            </a:r>
            <a:r>
              <a:rPr lang="en-US" altLang="zh-CN" b="1" dirty="0">
                <a:ea typeface="宋体" panose="02010600030101010101" pitchFamily="2" charset="-122"/>
              </a:rPr>
              <a:t>resides in the user process memory</a:t>
            </a:r>
            <a:r>
              <a:rPr lang="en-US" altLang="zh-CN" dirty="0">
                <a:ea typeface="宋体" panose="02010600030101010101" pitchFamily="2" charset="-122"/>
              </a:rPr>
              <a:t>, and is then shared among other processes</a:t>
            </a:r>
          </a:p>
          <a:p>
            <a:pPr marL="649224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649224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351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671C0C-5219-4689-AFF7-6794AEA961BF}"/>
              </a:ext>
            </a:extLst>
          </p:cNvPr>
          <p:cNvSpPr txBox="1"/>
          <p:nvPr/>
        </p:nvSpPr>
        <p:spPr>
          <a:xfrm flipH="1">
            <a:off x="947463" y="131011"/>
            <a:ext cx="447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关键系统调用</a:t>
            </a:r>
            <a:endParaRPr lang="en-US" altLang="zh-CN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3E58F5A-10D6-4682-A263-81362E8B3B19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E87390-9AC7-46E2-800A-E4392749AF42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DE531D-8085-4D8B-9791-0F3F1D93B63F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7113F68-9493-4939-8693-A1E210370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3796F15-189E-4633-837F-0E0ADE4AB1A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054135" y="1033207"/>
            <a:ext cx="840598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119063" marR="0" lvl="0" indent="-1190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ea typeface="宋体" panose="02010600030101010101" pitchFamily="2" charset="-122"/>
              </a:rPr>
              <a:t>Disadvantages of Shared Memory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F49F537-45E1-40D6-8E55-873EB84095E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680172" y="1885950"/>
            <a:ext cx="11080279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dirty="0">
                <a:ea typeface="宋体" panose="02010600030101010101" pitchFamily="2" charset="-122"/>
              </a:rPr>
              <a:t>No automatic synchronization</a:t>
            </a:r>
            <a:r>
              <a:rPr lang="en-US" altLang="zh-CN" sz="2800" dirty="0">
                <a:ea typeface="宋体" panose="02010600030101010101" pitchFamily="2" charset="-122"/>
              </a:rPr>
              <a:t> as in pipes or message queues (you have to provide any synchronization).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You must remember that </a:t>
            </a:r>
            <a:r>
              <a:rPr lang="en-US" altLang="zh-CN" sz="2800" b="1" dirty="0">
                <a:ea typeface="宋体" panose="02010600030101010101" pitchFamily="2" charset="-122"/>
              </a:rPr>
              <a:t>pointers are only valid within a given process</a:t>
            </a:r>
            <a:r>
              <a:rPr lang="en-US" altLang="zh-CN" sz="2800" dirty="0">
                <a:ea typeface="宋体" panose="02010600030101010101" pitchFamily="2" charset="-122"/>
              </a:rPr>
              <a:t>.  Thus, pointer offsets cannot be assumed to be valid across inter-process boundaries.  This complicates the sharing of linked lists or binary trees.</a:t>
            </a:r>
          </a:p>
          <a:p>
            <a:pPr marL="649224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649224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012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671C0C-5219-4689-AFF7-6794AEA961BF}"/>
              </a:ext>
            </a:extLst>
          </p:cNvPr>
          <p:cNvSpPr txBox="1"/>
          <p:nvPr/>
        </p:nvSpPr>
        <p:spPr>
          <a:xfrm flipH="1">
            <a:off x="947463" y="131011"/>
            <a:ext cx="447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关键系统调用</a:t>
            </a:r>
            <a:endParaRPr lang="en-US" altLang="zh-CN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3E58F5A-10D6-4682-A263-81362E8B3B19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E87390-9AC7-46E2-800A-E4392749AF42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DE531D-8085-4D8B-9791-0F3F1D93B63F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7113F68-9493-4939-8693-A1E210370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3796F15-189E-4633-837F-0E0ADE4AB1A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500172" y="928013"/>
            <a:ext cx="840598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119063" marR="0" lvl="0" indent="-1190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a typeface="宋体" panose="02010600030101010101" pitchFamily="2" charset="-122"/>
              </a:rPr>
              <a:t>Creating Shared Memory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F49F537-45E1-40D6-8E55-873EB84095E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500172" y="1754939"/>
            <a:ext cx="11424871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  <a:buFontTx/>
              <a:buNone/>
            </a:pPr>
            <a:r>
              <a:rPr lang="en-US" altLang="zh-CN" b="1" dirty="0">
                <a:solidFill>
                  <a:srgbClr val="2529C7"/>
                </a:solidFill>
                <a:ea typeface="宋体" panose="02010600030101010101" pitchFamily="2" charset="-122"/>
              </a:rPr>
              <a:t>int </a:t>
            </a:r>
            <a:r>
              <a:rPr lang="en-US" altLang="zh-CN" b="1" dirty="0" err="1">
                <a:solidFill>
                  <a:srgbClr val="2529C7"/>
                </a:solidFill>
                <a:ea typeface="宋体" panose="02010600030101010101" pitchFamily="2" charset="-122"/>
              </a:rPr>
              <a:t>shmget</a:t>
            </a:r>
            <a:r>
              <a:rPr lang="en-US" altLang="zh-CN" b="1" dirty="0">
                <a:solidFill>
                  <a:srgbClr val="2529C7"/>
                </a:solidFill>
                <a:ea typeface="宋体" panose="02010600030101010101" pitchFamily="2" charset="-122"/>
              </a:rPr>
              <a:t>(</a:t>
            </a:r>
            <a:r>
              <a:rPr lang="en-US" altLang="zh-CN" b="1" dirty="0" err="1">
                <a:solidFill>
                  <a:srgbClr val="2529C7"/>
                </a:solidFill>
                <a:ea typeface="宋体" panose="02010600030101010101" pitchFamily="2" charset="-122"/>
              </a:rPr>
              <a:t>key_t</a:t>
            </a:r>
            <a:r>
              <a:rPr lang="en-US" altLang="zh-CN" b="1" dirty="0">
                <a:solidFill>
                  <a:srgbClr val="2529C7"/>
                </a:solidFill>
                <a:ea typeface="宋体" panose="02010600030101010101" pitchFamily="2" charset="-122"/>
              </a:rPr>
              <a:t> key, </a:t>
            </a:r>
            <a:r>
              <a:rPr lang="en-US" altLang="zh-CN" b="1" dirty="0" err="1">
                <a:solidFill>
                  <a:srgbClr val="2529C7"/>
                </a:solidFill>
                <a:ea typeface="宋体" panose="02010600030101010101" pitchFamily="2" charset="-122"/>
              </a:rPr>
              <a:t>size_t</a:t>
            </a:r>
            <a:r>
              <a:rPr lang="en-US" altLang="zh-CN" b="1" dirty="0">
                <a:solidFill>
                  <a:srgbClr val="2529C7"/>
                </a:solidFill>
                <a:ea typeface="宋体" panose="02010600030101010101" pitchFamily="2" charset="-122"/>
              </a:rPr>
              <a:t> size, int </a:t>
            </a:r>
            <a:r>
              <a:rPr lang="en-US" altLang="zh-CN" b="1" dirty="0" err="1">
                <a:solidFill>
                  <a:srgbClr val="2529C7"/>
                </a:solidFill>
                <a:ea typeface="宋体" panose="02010600030101010101" pitchFamily="2" charset="-122"/>
              </a:rPr>
              <a:t>shmflg</a:t>
            </a:r>
            <a:r>
              <a:rPr lang="en-US" altLang="zh-CN" b="1" dirty="0">
                <a:solidFill>
                  <a:srgbClr val="2529C7"/>
                </a:solidFill>
                <a:ea typeface="宋体" panose="02010600030101010101" pitchFamily="2" charset="-122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altLang="zh-CN" sz="3200" b="1" dirty="0">
                <a:ea typeface="宋体" panose="02010600030101010101" pitchFamily="2" charset="-122"/>
              </a:rPr>
              <a:t>key</a:t>
            </a:r>
            <a:r>
              <a:rPr lang="en-US" altLang="zh-CN" sz="3200" dirty="0">
                <a:ea typeface="宋体" panose="02010600030101010101" pitchFamily="2" charset="-122"/>
              </a:rPr>
              <a:t> is the name of the shared memory </a:t>
            </a:r>
          </a:p>
          <a:p>
            <a:pPr>
              <a:lnSpc>
                <a:spcPct val="90000"/>
              </a:lnSpc>
            </a:pPr>
            <a:r>
              <a:rPr lang="en-US" altLang="zh-CN" sz="3200" b="1" dirty="0">
                <a:ea typeface="宋体" panose="02010600030101010101" pitchFamily="2" charset="-122"/>
              </a:rPr>
              <a:t>size</a:t>
            </a:r>
            <a:r>
              <a:rPr lang="en-US" altLang="zh-CN" sz="3200" dirty="0">
                <a:ea typeface="宋体" panose="02010600030101010101" pitchFamily="2" charset="-122"/>
              </a:rPr>
              <a:t> is the size of the shared memory data</a:t>
            </a:r>
          </a:p>
          <a:p>
            <a:pPr>
              <a:lnSpc>
                <a:spcPct val="90000"/>
              </a:lnSpc>
            </a:pPr>
            <a:r>
              <a:rPr lang="en-US" altLang="zh-CN" sz="3200" b="1" dirty="0" err="1">
                <a:ea typeface="宋体" panose="02010600030101010101" pitchFamily="2" charset="-122"/>
              </a:rPr>
              <a:t>shmflg</a:t>
            </a:r>
            <a:r>
              <a:rPr lang="en-US" altLang="zh-CN" sz="3200" dirty="0">
                <a:ea typeface="宋体" panose="02010600030101010101" pitchFamily="2" charset="-122"/>
              </a:rPr>
              <a:t> is a rights mask </a:t>
            </a:r>
            <a:r>
              <a:rPr lang="en-US" altLang="zh-CN" sz="3200" dirty="0" err="1">
                <a:ea typeface="宋体" panose="02010600030101010101" pitchFamily="2" charset="-122"/>
              </a:rPr>
              <a:t>OR’d</a:t>
            </a:r>
            <a:r>
              <a:rPr lang="en-US" altLang="zh-CN" sz="3200" dirty="0">
                <a:ea typeface="宋体" panose="02010600030101010101" pitchFamily="2" charset="-122"/>
              </a:rPr>
              <a:t> (|) with one of the following: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IPC_CREAT	will create or attach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IPC_EXCL		creates new or it will error if it exists</a:t>
            </a:r>
          </a:p>
          <a:p>
            <a:pPr>
              <a:lnSpc>
                <a:spcPct val="80000"/>
              </a:lnSpc>
            </a:pPr>
            <a:r>
              <a:rPr lang="en-US" altLang="zh-CN" sz="3200" b="1" dirty="0">
                <a:ea typeface="宋体" panose="02010600030101010101" pitchFamily="2" charset="-122"/>
              </a:rPr>
              <a:t>Return</a:t>
            </a:r>
            <a:r>
              <a:rPr lang="en-US" altLang="zh-CN" sz="3200" dirty="0">
                <a:ea typeface="宋体" panose="02010600030101010101" pitchFamily="2" charset="-122"/>
              </a:rPr>
              <a:t> a shared memory ID is returned</a:t>
            </a:r>
          </a:p>
          <a:p>
            <a:pPr lvl="1">
              <a:lnSpc>
                <a:spcPct val="80000"/>
              </a:lnSpc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marL="363474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916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671C0C-5219-4689-AFF7-6794AEA961BF}"/>
              </a:ext>
            </a:extLst>
          </p:cNvPr>
          <p:cNvSpPr txBox="1"/>
          <p:nvPr/>
        </p:nvSpPr>
        <p:spPr>
          <a:xfrm flipH="1">
            <a:off x="947463" y="131011"/>
            <a:ext cx="447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关键系统调用</a:t>
            </a:r>
            <a:endParaRPr lang="en-US" altLang="zh-CN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3E58F5A-10D6-4682-A263-81362E8B3B19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E87390-9AC7-46E2-800A-E4392749AF42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DE531D-8085-4D8B-9791-0F3F1D93B63F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7113F68-9493-4939-8693-A1E210370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3796F15-189E-4633-837F-0E0ADE4AB1A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500172" y="928013"/>
            <a:ext cx="840598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119063" marR="0" lvl="0" indent="-1190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 err="1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memset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F49F537-45E1-40D6-8E55-873EB84095E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551037" y="1754939"/>
            <a:ext cx="11424871" cy="90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  <a:buFontTx/>
              <a:buNone/>
            </a:pPr>
            <a:r>
              <a:rPr lang="en-US" altLang="zh-CN" b="1" dirty="0">
                <a:solidFill>
                  <a:srgbClr val="2529C7"/>
                </a:solidFill>
                <a:ea typeface="宋体" panose="02010600030101010101" pitchFamily="2" charset="-122"/>
              </a:rPr>
              <a:t>void *</a:t>
            </a:r>
            <a:r>
              <a:rPr lang="en-US" altLang="zh-CN" b="1" dirty="0" err="1">
                <a:solidFill>
                  <a:srgbClr val="2529C7"/>
                </a:solidFill>
                <a:ea typeface="宋体" panose="02010600030101010101" pitchFamily="2" charset="-122"/>
              </a:rPr>
              <a:t>memset</a:t>
            </a:r>
            <a:r>
              <a:rPr lang="en-US" altLang="zh-CN" b="1" dirty="0">
                <a:solidFill>
                  <a:srgbClr val="2529C7"/>
                </a:solidFill>
                <a:ea typeface="宋体" panose="02010600030101010101" pitchFamily="2" charset="-122"/>
              </a:rPr>
              <a:t>(void *s, int c, </a:t>
            </a:r>
            <a:r>
              <a:rPr lang="en-US" altLang="zh-CN" b="1" dirty="0" err="1">
                <a:solidFill>
                  <a:srgbClr val="2529C7"/>
                </a:solidFill>
                <a:ea typeface="宋体" panose="02010600030101010101" pitchFamily="2" charset="-122"/>
              </a:rPr>
              <a:t>size_t</a:t>
            </a:r>
            <a:r>
              <a:rPr lang="en-US" altLang="zh-CN" b="1" dirty="0">
                <a:solidFill>
                  <a:srgbClr val="2529C7"/>
                </a:solidFill>
                <a:ea typeface="宋体" panose="02010600030101010101" pitchFamily="2" charset="-122"/>
              </a:rPr>
              <a:t> n);</a:t>
            </a:r>
          </a:p>
          <a:p>
            <a:pPr lvl="1">
              <a:lnSpc>
                <a:spcPct val="80000"/>
              </a:lnSpc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marL="363474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8998CF-CF15-48BA-B864-46C41F63EA0F}"/>
              </a:ext>
            </a:extLst>
          </p:cNvPr>
          <p:cNvSpPr txBox="1"/>
          <p:nvPr/>
        </p:nvSpPr>
        <p:spPr>
          <a:xfrm>
            <a:off x="551037" y="2733916"/>
            <a:ext cx="11565736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Fills the first</a:t>
            </a:r>
            <a:r>
              <a:rPr lang="en-US" altLang="zh-CN" sz="2800" i="1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800" b="1" i="1" dirty="0">
                <a:solidFill>
                  <a:srgbClr val="003399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n</a:t>
            </a:r>
            <a:r>
              <a:rPr lang="en-US" altLang="zh-CN" sz="2800" i="1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bytes of the memory area pointed to by </a:t>
            </a:r>
            <a:r>
              <a:rPr lang="en-US" altLang="zh-CN" sz="2800" b="1" i="1" dirty="0">
                <a:solidFill>
                  <a:srgbClr val="003399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 </a:t>
            </a:r>
            <a:r>
              <a:rPr lang="en-US" altLang="zh-CN" sz="28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with the constant byte </a:t>
            </a:r>
            <a:r>
              <a:rPr lang="en-US" altLang="zh-CN" sz="2800" b="1" i="1" dirty="0">
                <a:solidFill>
                  <a:srgbClr val="003399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</a:t>
            </a:r>
            <a:r>
              <a:rPr lang="en-US" altLang="zh-CN" sz="28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1371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671C0C-5219-4689-AFF7-6794AEA961BF}"/>
              </a:ext>
            </a:extLst>
          </p:cNvPr>
          <p:cNvSpPr txBox="1"/>
          <p:nvPr/>
        </p:nvSpPr>
        <p:spPr>
          <a:xfrm flipH="1">
            <a:off x="947463" y="131011"/>
            <a:ext cx="447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关键系统调用</a:t>
            </a:r>
            <a:endParaRPr lang="en-US" altLang="zh-CN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3E58F5A-10D6-4682-A263-81362E8B3B19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E87390-9AC7-46E2-800A-E4392749AF42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DE531D-8085-4D8B-9791-0F3F1D93B63F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7113F68-9493-4939-8693-A1E210370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3796F15-189E-4633-837F-0E0ADE4AB1A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500172" y="928013"/>
            <a:ext cx="840598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119063" marR="0" lvl="0" indent="-1190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 err="1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strcpy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F49F537-45E1-40D6-8E55-873EB84095E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551037" y="1882800"/>
            <a:ext cx="11424871" cy="90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  <a:buFontTx/>
              <a:buNone/>
            </a:pPr>
            <a:r>
              <a:rPr lang="en-US" altLang="zh-CN" b="1" dirty="0">
                <a:solidFill>
                  <a:srgbClr val="2529C7"/>
                </a:solidFill>
                <a:ea typeface="宋体" panose="02010600030101010101" pitchFamily="2" charset="-122"/>
              </a:rPr>
              <a:t>char *</a:t>
            </a:r>
            <a:r>
              <a:rPr lang="en-US" altLang="zh-CN" b="1" dirty="0" err="1">
                <a:solidFill>
                  <a:srgbClr val="2529C7"/>
                </a:solidFill>
                <a:ea typeface="宋体" panose="02010600030101010101" pitchFamily="2" charset="-122"/>
              </a:rPr>
              <a:t>strcpy</a:t>
            </a:r>
            <a:r>
              <a:rPr lang="en-US" altLang="zh-CN" b="1" dirty="0">
                <a:solidFill>
                  <a:srgbClr val="2529C7"/>
                </a:solidFill>
                <a:ea typeface="宋体" panose="02010600030101010101" pitchFamily="2" charset="-122"/>
              </a:rPr>
              <a:t>(char *</a:t>
            </a:r>
            <a:r>
              <a:rPr lang="en-US" altLang="zh-CN" b="1" dirty="0" err="1">
                <a:solidFill>
                  <a:srgbClr val="2529C7"/>
                </a:solidFill>
                <a:ea typeface="宋体" panose="02010600030101010101" pitchFamily="2" charset="-122"/>
              </a:rPr>
              <a:t>dest</a:t>
            </a:r>
            <a:r>
              <a:rPr lang="en-US" altLang="zh-CN" b="1" dirty="0">
                <a:solidFill>
                  <a:srgbClr val="2529C7"/>
                </a:solidFill>
                <a:ea typeface="宋体" panose="02010600030101010101" pitchFamily="2" charset="-122"/>
              </a:rPr>
              <a:t>, const char *</a:t>
            </a:r>
            <a:r>
              <a:rPr lang="en-US" altLang="zh-CN" b="1" dirty="0" err="1">
                <a:solidFill>
                  <a:srgbClr val="2529C7"/>
                </a:solidFill>
                <a:ea typeface="宋体" panose="02010600030101010101" pitchFamily="2" charset="-122"/>
              </a:rPr>
              <a:t>src</a:t>
            </a:r>
            <a:r>
              <a:rPr lang="en-US" altLang="zh-CN" b="1" dirty="0">
                <a:solidFill>
                  <a:srgbClr val="2529C7"/>
                </a:solidFill>
                <a:ea typeface="宋体" panose="02010600030101010101" pitchFamily="2" charset="-122"/>
              </a:rPr>
              <a:t>);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8998CF-CF15-48BA-B864-46C41F63EA0F}"/>
              </a:ext>
            </a:extLst>
          </p:cNvPr>
          <p:cNvSpPr txBox="1"/>
          <p:nvPr/>
        </p:nvSpPr>
        <p:spPr>
          <a:xfrm>
            <a:off x="551037" y="2733916"/>
            <a:ext cx="11565736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 </a:t>
            </a:r>
            <a:r>
              <a:rPr lang="en-US" altLang="zh-CN" sz="2800" b="1" i="1" dirty="0" err="1">
                <a:solidFill>
                  <a:srgbClr val="003399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strcpy</a:t>
            </a:r>
            <a:r>
              <a:rPr lang="en-US" altLang="zh-CN" sz="2800" b="1" i="1" dirty="0">
                <a:solidFill>
                  <a:srgbClr val="003399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() </a:t>
            </a:r>
            <a:r>
              <a:rPr lang="en-US" altLang="zh-CN" sz="28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function copies the string pointed to by </a:t>
            </a:r>
            <a:r>
              <a:rPr lang="en-US" altLang="zh-CN" sz="2800" b="1" i="1" dirty="0" err="1">
                <a:solidFill>
                  <a:srgbClr val="003399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src</a:t>
            </a:r>
            <a:r>
              <a:rPr lang="en-US" altLang="zh-CN" sz="28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including the terminating null byte ('\0'), to the buffer pointed to by </a:t>
            </a:r>
            <a:r>
              <a:rPr lang="en-US" altLang="zh-CN" sz="2800" b="1" i="1" dirty="0" err="1">
                <a:solidFill>
                  <a:srgbClr val="003399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dest</a:t>
            </a:r>
            <a:r>
              <a:rPr lang="en-US" altLang="zh-CN" sz="28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. The strings may not overlap, and the destination string </a:t>
            </a:r>
            <a:r>
              <a:rPr lang="en-US" altLang="zh-CN" sz="2800" dirty="0" err="1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dest</a:t>
            </a:r>
            <a:r>
              <a:rPr lang="en-US" altLang="zh-CN" sz="28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must be large enough to receive the copy.</a:t>
            </a:r>
          </a:p>
        </p:txBody>
      </p:sp>
    </p:spTree>
    <p:extLst>
      <p:ext uri="{BB962C8B-B14F-4D97-AF65-F5344CB8AC3E}">
        <p14:creationId xmlns:p14="http://schemas.microsoft.com/office/powerpoint/2010/main" val="1279561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947464" y="131011"/>
            <a:ext cx="293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验收标准</a:t>
            </a:r>
            <a:endParaRPr lang="en-US" altLang="zh-CN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026696" y="919075"/>
            <a:ext cx="10708104" cy="4856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实验分组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按照实验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的分组。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验收时以小组为单位验收。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作业形式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个人实验报告（每人一份）。阐述个人任务及实验心得。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小组实验报告及汇报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（每小组一份）。由主讲同学制作，阐述整体分工，并据此制作汇报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，进行汇报。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打分标准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endParaRPr lang="zh-CN" altLang="en-US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964367"/>
              </p:ext>
            </p:extLst>
          </p:nvPr>
        </p:nvGraphicFramePr>
        <p:xfrm>
          <a:off x="1083510" y="5381174"/>
          <a:ext cx="10185399" cy="558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功能性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20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分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完备性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20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分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创新性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20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分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难度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20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分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用户体验及展示效果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10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分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提问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10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分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总分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100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分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 descr="太阳系">
            <a:extLst>
              <a:ext uri="{FF2B5EF4-FFF2-40B4-BE49-F238E27FC236}">
                <a16:creationId xmlns:a16="http://schemas.microsoft.com/office/drawing/2014/main" id="{15F14E98-1FA9-4256-B0D7-66CACC6A4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69272" y="1621197"/>
            <a:ext cx="6154721" cy="6154721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27A97377-CC14-44DE-BAB2-30695DC08B33}"/>
              </a:ext>
            </a:extLst>
          </p:cNvPr>
          <p:cNvGrpSpPr/>
          <p:nvPr/>
        </p:nvGrpSpPr>
        <p:grpSpPr>
          <a:xfrm>
            <a:off x="2496698" y="1265517"/>
            <a:ext cx="6779902" cy="769161"/>
            <a:chOff x="2424136" y="1811320"/>
            <a:chExt cx="6779902" cy="769161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D0CD55C-6CC9-412C-8F89-E5AD2389217C}"/>
                </a:ext>
              </a:extLst>
            </p:cNvPr>
            <p:cNvGrpSpPr/>
            <p:nvPr/>
          </p:nvGrpSpPr>
          <p:grpSpPr>
            <a:xfrm>
              <a:off x="2424136" y="1811320"/>
              <a:ext cx="6779902" cy="769161"/>
              <a:chOff x="2629986" y="1459214"/>
              <a:chExt cx="8597473" cy="975360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46C79F85-BE33-4DE8-A1CD-1330F02FF6B9}"/>
                  </a:ext>
                </a:extLst>
              </p:cNvPr>
              <p:cNvGrpSpPr/>
              <p:nvPr/>
            </p:nvGrpSpPr>
            <p:grpSpPr>
              <a:xfrm>
                <a:off x="2629986" y="1459214"/>
                <a:ext cx="8597473" cy="975360"/>
                <a:chOff x="1166287" y="1249680"/>
                <a:chExt cx="8597473" cy="975360"/>
              </a:xfrm>
              <a:solidFill>
                <a:srgbClr val="003399"/>
              </a:solidFill>
            </p:grpSpPr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596108D8-4703-4B71-ABC9-56ABCC98245D}"/>
                    </a:ext>
                  </a:extLst>
                </p:cNvPr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C7530FFD-B258-4EDF-B9B6-0B26BD8AB38B}"/>
                    </a:ext>
                  </a:extLst>
                </p:cNvPr>
                <p:cNvSpPr/>
                <p:nvPr/>
              </p:nvSpPr>
              <p:spPr>
                <a:xfrm>
                  <a:off x="1651545" y="1249680"/>
                  <a:ext cx="8112215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8859255A-7315-4A55-BD8F-F280BDB50CD9}"/>
                  </a:ext>
                </a:extLst>
              </p:cNvPr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1</a:t>
                </a:r>
                <a:endParaRPr lang="zh-CN" altLang="en-US" sz="44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00E2043-5902-48E6-A576-E99698860D6A}"/>
                </a:ext>
              </a:extLst>
            </p:cNvPr>
            <p:cNvSpPr txBox="1"/>
            <p:nvPr/>
          </p:nvSpPr>
          <p:spPr>
            <a:xfrm>
              <a:off x="3710171" y="1843835"/>
              <a:ext cx="259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实验目的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B5487D9-05C7-4773-95E8-34D106E41510}"/>
              </a:ext>
            </a:extLst>
          </p:cNvPr>
          <p:cNvGrpSpPr/>
          <p:nvPr/>
        </p:nvGrpSpPr>
        <p:grpSpPr>
          <a:xfrm>
            <a:off x="584296" y="2553535"/>
            <a:ext cx="6779902" cy="769161"/>
            <a:chOff x="2424136" y="1811320"/>
            <a:chExt cx="6779902" cy="769161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40A2388E-6E8C-400B-97BB-382B05531FFA}"/>
                </a:ext>
              </a:extLst>
            </p:cNvPr>
            <p:cNvGrpSpPr/>
            <p:nvPr/>
          </p:nvGrpSpPr>
          <p:grpSpPr>
            <a:xfrm>
              <a:off x="2424136" y="1811320"/>
              <a:ext cx="6779902" cy="769161"/>
              <a:chOff x="2629986" y="1459214"/>
              <a:chExt cx="8597473" cy="975360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0CB5BBF-C2EF-4508-B59B-E1E620F41B9F}"/>
                  </a:ext>
                </a:extLst>
              </p:cNvPr>
              <p:cNvGrpSpPr/>
              <p:nvPr/>
            </p:nvGrpSpPr>
            <p:grpSpPr>
              <a:xfrm>
                <a:off x="2629986" y="1459214"/>
                <a:ext cx="8597473" cy="975360"/>
                <a:chOff x="1166287" y="1249680"/>
                <a:chExt cx="8597473" cy="975360"/>
              </a:xfrm>
              <a:solidFill>
                <a:srgbClr val="003399"/>
              </a:solidFill>
            </p:grpSpPr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E9300634-F58F-4C04-ACFE-DB3D6F7DF126}"/>
                    </a:ext>
                  </a:extLst>
                </p:cNvPr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0E8B357A-C36F-4527-AFE7-CF1689A8FB59}"/>
                    </a:ext>
                  </a:extLst>
                </p:cNvPr>
                <p:cNvSpPr/>
                <p:nvPr/>
              </p:nvSpPr>
              <p:spPr>
                <a:xfrm>
                  <a:off x="1651545" y="1249680"/>
                  <a:ext cx="8112215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E0A021F5-2737-4736-B9F6-D0C8A8AC5B0F}"/>
                  </a:ext>
                </a:extLst>
              </p:cNvPr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2</a:t>
                </a:r>
                <a:endParaRPr lang="zh-CN" altLang="en-US" sz="44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25D4F1B-826C-47B3-AE42-B6E61308A5A4}"/>
                </a:ext>
              </a:extLst>
            </p:cNvPr>
            <p:cNvSpPr txBox="1"/>
            <p:nvPr/>
          </p:nvSpPr>
          <p:spPr>
            <a:xfrm>
              <a:off x="3710171" y="1843835"/>
              <a:ext cx="259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实验内容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41F5752-0936-4C8D-BFA1-53E163BD9112}"/>
              </a:ext>
            </a:extLst>
          </p:cNvPr>
          <p:cNvGrpSpPr/>
          <p:nvPr/>
        </p:nvGrpSpPr>
        <p:grpSpPr>
          <a:xfrm>
            <a:off x="3138723" y="3794884"/>
            <a:ext cx="6779902" cy="769161"/>
            <a:chOff x="2424136" y="1811320"/>
            <a:chExt cx="6779902" cy="769161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AC74522E-F003-47F1-8A40-C23282DA6132}"/>
                </a:ext>
              </a:extLst>
            </p:cNvPr>
            <p:cNvGrpSpPr/>
            <p:nvPr/>
          </p:nvGrpSpPr>
          <p:grpSpPr>
            <a:xfrm>
              <a:off x="2424136" y="1811320"/>
              <a:ext cx="6779902" cy="769161"/>
              <a:chOff x="2629986" y="1459214"/>
              <a:chExt cx="8597473" cy="975360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D2C06BEF-B069-47FB-988B-A36C212A681A}"/>
                  </a:ext>
                </a:extLst>
              </p:cNvPr>
              <p:cNvGrpSpPr/>
              <p:nvPr/>
            </p:nvGrpSpPr>
            <p:grpSpPr>
              <a:xfrm>
                <a:off x="2629986" y="1459214"/>
                <a:ext cx="8597473" cy="975360"/>
                <a:chOff x="1166287" y="1249680"/>
                <a:chExt cx="8597473" cy="975360"/>
              </a:xfrm>
              <a:solidFill>
                <a:srgbClr val="003399"/>
              </a:solidFill>
            </p:grpSpPr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ACAB27E3-4259-4719-9DBD-AE8ABED7B416}"/>
                    </a:ext>
                  </a:extLst>
                </p:cNvPr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2213D5E4-38B8-443A-B23D-4234B341CAFC}"/>
                    </a:ext>
                  </a:extLst>
                </p:cNvPr>
                <p:cNvSpPr/>
                <p:nvPr/>
              </p:nvSpPr>
              <p:spPr>
                <a:xfrm>
                  <a:off x="1651545" y="1249680"/>
                  <a:ext cx="8112215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E3EC1978-2B7A-48C5-8835-E4A0359A34CF}"/>
                  </a:ext>
                </a:extLst>
              </p:cNvPr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3</a:t>
                </a:r>
                <a:endParaRPr lang="zh-CN" altLang="en-US" sz="44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414053B-E708-4114-B129-41BAC2C39D59}"/>
                </a:ext>
              </a:extLst>
            </p:cNvPr>
            <p:cNvSpPr txBox="1"/>
            <p:nvPr/>
          </p:nvSpPr>
          <p:spPr>
            <a:xfrm>
              <a:off x="3710171" y="1843835"/>
              <a:ext cx="30123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SC-</a:t>
              </a:r>
              <a:r>
                <a:rPr lang="zh-CN" altLang="en-US" sz="3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消息队列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9C28185F-5190-4142-91AA-4E256DFAA3ED}"/>
              </a:ext>
            </a:extLst>
          </p:cNvPr>
          <p:cNvGrpSpPr/>
          <p:nvPr/>
        </p:nvGrpSpPr>
        <p:grpSpPr>
          <a:xfrm>
            <a:off x="1156911" y="5036233"/>
            <a:ext cx="6779902" cy="769161"/>
            <a:chOff x="2424136" y="1811320"/>
            <a:chExt cx="6779902" cy="769161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E8FAE588-B369-4513-8960-6E64E81F2B8E}"/>
                </a:ext>
              </a:extLst>
            </p:cNvPr>
            <p:cNvGrpSpPr/>
            <p:nvPr/>
          </p:nvGrpSpPr>
          <p:grpSpPr>
            <a:xfrm>
              <a:off x="2424136" y="1811320"/>
              <a:ext cx="6779902" cy="769161"/>
              <a:chOff x="2629986" y="1459214"/>
              <a:chExt cx="8597473" cy="975360"/>
            </a:xfrm>
          </p:grpSpPr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4392E1F8-3B1F-4655-AAAA-4901925E115D}"/>
                  </a:ext>
                </a:extLst>
              </p:cNvPr>
              <p:cNvGrpSpPr/>
              <p:nvPr/>
            </p:nvGrpSpPr>
            <p:grpSpPr>
              <a:xfrm>
                <a:off x="2629986" y="1459214"/>
                <a:ext cx="8597473" cy="975360"/>
                <a:chOff x="1166287" y="1249680"/>
                <a:chExt cx="8597473" cy="975360"/>
              </a:xfrm>
              <a:solidFill>
                <a:srgbClr val="003399"/>
              </a:solidFill>
            </p:grpSpPr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D7C04C3F-CE6C-4B3D-B71E-799368751D12}"/>
                    </a:ext>
                  </a:extLst>
                </p:cNvPr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1E0785D5-6934-4623-BD9B-81D371BC74F7}"/>
                    </a:ext>
                  </a:extLst>
                </p:cNvPr>
                <p:cNvSpPr/>
                <p:nvPr/>
              </p:nvSpPr>
              <p:spPr>
                <a:xfrm>
                  <a:off x="1651545" y="1249680"/>
                  <a:ext cx="8112215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6AAD03F0-4CEE-463A-A89F-B1A89247703A}"/>
                  </a:ext>
                </a:extLst>
              </p:cNvPr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4</a:t>
                </a:r>
                <a:endParaRPr lang="zh-CN" altLang="en-US" sz="44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802D5AF-3719-4BF7-A845-529016D3C45E}"/>
                </a:ext>
              </a:extLst>
            </p:cNvPr>
            <p:cNvSpPr txBox="1"/>
            <p:nvPr/>
          </p:nvSpPr>
          <p:spPr>
            <a:xfrm>
              <a:off x="3710170" y="1843835"/>
              <a:ext cx="31959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SC-</a:t>
              </a:r>
              <a:r>
                <a:rPr lang="zh-CN" altLang="en-US" sz="3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共享内存</a:t>
              </a:r>
              <a:endParaRPr lang="en-US" altLang="zh-CN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BA15118-A7A7-4A94-901C-DBCD014DC970}"/>
              </a:ext>
            </a:extLst>
          </p:cNvPr>
          <p:cNvGrpSpPr/>
          <p:nvPr/>
        </p:nvGrpSpPr>
        <p:grpSpPr>
          <a:xfrm>
            <a:off x="7042496" y="-663036"/>
            <a:ext cx="5680997" cy="8189088"/>
            <a:chOff x="6922851" y="0"/>
            <a:chExt cx="5269149" cy="6858000"/>
          </a:xfrm>
          <a:solidFill>
            <a:srgbClr val="003399"/>
          </a:solidFill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F7EDA25-903B-4482-8E8B-3E41D9AD34C4}"/>
                </a:ext>
              </a:extLst>
            </p:cNvPr>
            <p:cNvSpPr/>
            <p:nvPr/>
          </p:nvSpPr>
          <p:spPr>
            <a:xfrm>
              <a:off x="6922851" y="0"/>
              <a:ext cx="4030494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C5658FA-B064-4136-9F76-28E7089DE4C5}"/>
                </a:ext>
              </a:extLst>
            </p:cNvPr>
            <p:cNvSpPr/>
            <p:nvPr/>
          </p:nvSpPr>
          <p:spPr>
            <a:xfrm>
              <a:off x="8949447" y="0"/>
              <a:ext cx="32425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1DAB701-9272-40B6-9705-90F2D7836F9E}"/>
              </a:ext>
            </a:extLst>
          </p:cNvPr>
          <p:cNvGrpSpPr/>
          <p:nvPr/>
        </p:nvGrpSpPr>
        <p:grpSpPr>
          <a:xfrm>
            <a:off x="7744444" y="0"/>
            <a:ext cx="4447556" cy="6858000"/>
            <a:chOff x="6922851" y="0"/>
            <a:chExt cx="5269149" cy="68580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000" r="-50000"/>
            </a:stretch>
          </a:blipFill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3969E12-80FD-4216-9C30-CAC9FF4B6148}"/>
                </a:ext>
              </a:extLst>
            </p:cNvPr>
            <p:cNvSpPr/>
            <p:nvPr/>
          </p:nvSpPr>
          <p:spPr>
            <a:xfrm>
              <a:off x="6922851" y="0"/>
              <a:ext cx="4030494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DC05422-CB97-4CEC-B7B0-FB1189DCD806}"/>
                </a:ext>
              </a:extLst>
            </p:cNvPr>
            <p:cNvSpPr/>
            <p:nvPr/>
          </p:nvSpPr>
          <p:spPr>
            <a:xfrm>
              <a:off x="8949447" y="0"/>
              <a:ext cx="32425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DA0D1221-D666-452B-87C8-B37B0FC098F7}"/>
              </a:ext>
            </a:extLst>
          </p:cNvPr>
          <p:cNvSpPr txBox="1"/>
          <p:nvPr/>
        </p:nvSpPr>
        <p:spPr>
          <a:xfrm flipH="1">
            <a:off x="938039" y="166642"/>
            <a:ext cx="1998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B74324A4-1048-45B1-A300-28D2DF68650E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D79F1D31-3455-470C-8089-E465F1CE837F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66CFBBB8-0266-4FD1-85CE-4E58D95E7896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6876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3289F5E-4FE9-4EEC-9E2F-2B9374A63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183" b="12781"/>
          <a:stretch/>
        </p:blipFill>
        <p:spPr>
          <a:xfrm>
            <a:off x="0" y="0"/>
            <a:ext cx="12192000" cy="48845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5AB210F-E3F9-462A-92F2-0D41CD009B96}"/>
              </a:ext>
            </a:extLst>
          </p:cNvPr>
          <p:cNvSpPr/>
          <p:nvPr/>
        </p:nvSpPr>
        <p:spPr>
          <a:xfrm>
            <a:off x="0" y="2245489"/>
            <a:ext cx="12192000" cy="4612511"/>
          </a:xfrm>
          <a:prstGeom prst="rect">
            <a:avLst/>
          </a:prstGeom>
          <a:gradFill>
            <a:gsLst>
              <a:gs pos="36000">
                <a:srgbClr val="003399"/>
              </a:gs>
              <a:gs pos="0">
                <a:srgbClr val="003399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3CB17A-4BF6-4E6D-AA47-0EC37A36A905}"/>
              </a:ext>
            </a:extLst>
          </p:cNvPr>
          <p:cNvSpPr txBox="1"/>
          <p:nvPr/>
        </p:nvSpPr>
        <p:spPr>
          <a:xfrm>
            <a:off x="5080337" y="3591591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627AB81-F1E3-463B-AEB9-E400CA290B4C}"/>
              </a:ext>
            </a:extLst>
          </p:cNvPr>
          <p:cNvGrpSpPr/>
          <p:nvPr/>
        </p:nvGrpSpPr>
        <p:grpSpPr>
          <a:xfrm rot="10800000">
            <a:off x="3002184" y="3477018"/>
            <a:ext cx="1180618" cy="791591"/>
            <a:chOff x="2053060" y="2660558"/>
            <a:chExt cx="1180618" cy="791591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15CFA18-8B19-44B1-9D25-89E7911EBF64}"/>
                </a:ext>
              </a:extLst>
            </p:cNvPr>
            <p:cNvCxnSpPr>
              <a:cxnSpLocks/>
            </p:cNvCxnSpPr>
            <p:nvPr/>
          </p:nvCxnSpPr>
          <p:spPr>
            <a:xfrm>
              <a:off x="2053060" y="3428999"/>
              <a:ext cx="118061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C55C66F-165E-42F6-A247-129D60CBAB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0528" y="2660558"/>
              <a:ext cx="0" cy="7915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77FF917-6DD9-442C-8D83-EEE0EF01D4A1}"/>
              </a:ext>
            </a:extLst>
          </p:cNvPr>
          <p:cNvGrpSpPr/>
          <p:nvPr/>
        </p:nvGrpSpPr>
        <p:grpSpPr>
          <a:xfrm>
            <a:off x="7986048" y="4092925"/>
            <a:ext cx="1180618" cy="791591"/>
            <a:chOff x="2053060" y="2660558"/>
            <a:chExt cx="1180618" cy="791591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2519773-4F5C-460E-B86D-674BA183F754}"/>
                </a:ext>
              </a:extLst>
            </p:cNvPr>
            <p:cNvCxnSpPr>
              <a:cxnSpLocks/>
            </p:cNvCxnSpPr>
            <p:nvPr/>
          </p:nvCxnSpPr>
          <p:spPr>
            <a:xfrm>
              <a:off x="2053060" y="3428999"/>
              <a:ext cx="118061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8ED4FDE-793E-4DE2-BBC5-AC413BA286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0528" y="2660558"/>
              <a:ext cx="0" cy="7915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48A32477-4101-4767-A3B8-855FB2352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67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671C0C-5219-4689-AFF7-6794AEA961BF}"/>
              </a:ext>
            </a:extLst>
          </p:cNvPr>
          <p:cNvSpPr txBox="1"/>
          <p:nvPr/>
        </p:nvSpPr>
        <p:spPr>
          <a:xfrm flipH="1">
            <a:off x="947464" y="131011"/>
            <a:ext cx="293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实验目的</a:t>
            </a:r>
            <a:endParaRPr lang="en-US" altLang="zh-CN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3E58F5A-10D6-4682-A263-81362E8B3B19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E87390-9AC7-46E2-800A-E4392749AF42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DE531D-8085-4D8B-9791-0F3F1D93B63F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7113F68-9493-4939-8693-A1E210370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7B73A16A-1092-42A3-B6CE-7BA90226B239}"/>
              </a:ext>
            </a:extLst>
          </p:cNvPr>
          <p:cNvSpPr txBox="1"/>
          <p:nvPr/>
        </p:nvSpPr>
        <p:spPr>
          <a:xfrm>
            <a:off x="860172" y="1758222"/>
            <a:ext cx="10802439" cy="145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消息缓冲队列、共享存储区机制进行进程间的通信。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理解通信机制</a:t>
            </a: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56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B2E68055-2B06-4CC7-B5F7-ABF566F4E873}"/>
              </a:ext>
            </a:extLst>
          </p:cNvPr>
          <p:cNvSpPr/>
          <p:nvPr/>
        </p:nvSpPr>
        <p:spPr>
          <a:xfrm>
            <a:off x="6563354" y="1719586"/>
            <a:ext cx="5160142" cy="49352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B7885E-70CC-4E74-BC67-9226D856FB91}"/>
              </a:ext>
            </a:extLst>
          </p:cNvPr>
          <p:cNvSpPr/>
          <p:nvPr/>
        </p:nvSpPr>
        <p:spPr>
          <a:xfrm>
            <a:off x="622591" y="1719586"/>
            <a:ext cx="5160142" cy="4935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671C0C-5219-4689-AFF7-6794AEA961BF}"/>
              </a:ext>
            </a:extLst>
          </p:cNvPr>
          <p:cNvSpPr txBox="1"/>
          <p:nvPr/>
        </p:nvSpPr>
        <p:spPr>
          <a:xfrm flipH="1">
            <a:off x="947464" y="131011"/>
            <a:ext cx="293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实验内容</a:t>
            </a:r>
            <a:endParaRPr lang="en-US" altLang="zh-CN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3E58F5A-10D6-4682-A263-81362E8B3B19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E87390-9AC7-46E2-800A-E4392749AF42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DE531D-8085-4D8B-9791-0F3F1D93B63F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7113F68-9493-4939-8693-A1E210370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7B73A16A-1092-42A3-B6CE-7BA90226B239}"/>
              </a:ext>
            </a:extLst>
          </p:cNvPr>
          <p:cNvSpPr txBox="1"/>
          <p:nvPr/>
        </p:nvSpPr>
        <p:spPr>
          <a:xfrm>
            <a:off x="622591" y="999286"/>
            <a:ext cx="10946817" cy="1270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：使用消息缓冲队列来实现 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client 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进程和 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 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进程之间的通信</a:t>
            </a:r>
          </a:p>
          <a:p>
            <a:pPr algn="just">
              <a:lnSpc>
                <a:spcPct val="200000"/>
              </a:lnSpc>
              <a:spcBef>
                <a:spcPts val="1200"/>
              </a:spcBef>
            </a:pPr>
            <a:endParaRPr lang="zh-CN" altLang="en-US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1CB019-982C-404E-8188-0514F9C32FEF}"/>
              </a:ext>
            </a:extLst>
          </p:cNvPr>
          <p:cNvSpPr txBox="1"/>
          <p:nvPr/>
        </p:nvSpPr>
        <p:spPr>
          <a:xfrm>
            <a:off x="6663267" y="1719586"/>
            <a:ext cx="4848561" cy="3748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kern="1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 </a:t>
            </a:r>
            <a:r>
              <a:rPr lang="zh-CN" altLang="en-US" kern="1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endParaRPr lang="en-US" altLang="zh-CN" kern="100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向消息队列发送类型为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的消息（消息的正文为自己的进程标识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以取得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sever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进程的服务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并等待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进程发来的应答；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显示字符串“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receive reply from”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和接收到的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进程的标识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9EBB3B-9E9B-4600-9531-696F3C92504D}"/>
              </a:ext>
            </a:extLst>
          </p:cNvPr>
          <p:cNvSpPr txBox="1"/>
          <p:nvPr/>
        </p:nvSpPr>
        <p:spPr>
          <a:xfrm>
            <a:off x="680172" y="1719586"/>
            <a:ext cx="4848561" cy="461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kern="1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server </a:t>
            </a:r>
            <a:r>
              <a:rPr lang="zh-CN" altLang="en-US" kern="1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endParaRPr lang="en-US" altLang="zh-CN" kern="100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建立一个关键字为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SVKEY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（如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75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）的消息队列，然后等待接收类型为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（例如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）的消息；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收到请求消息后，它便显示字符串“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serving for client”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和接收到的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client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进程的进程标识数，表示正在为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client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进程服务；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client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进程发送应答消息，该消息的类型是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client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进程的进程标识数，而正文则是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进程自己的标识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13BF9A0-B9B7-4EF4-B7B5-57B3D53476EE}"/>
              </a:ext>
            </a:extLst>
          </p:cNvPr>
          <p:cNvCxnSpPr>
            <a:cxnSpLocks/>
          </p:cNvCxnSpPr>
          <p:nvPr/>
        </p:nvCxnSpPr>
        <p:spPr>
          <a:xfrm flipH="1">
            <a:off x="5308600" y="2709334"/>
            <a:ext cx="1786468" cy="62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13D7DE0-593C-46C9-9105-66E6B8EC437D}"/>
              </a:ext>
            </a:extLst>
          </p:cNvPr>
          <p:cNvCxnSpPr>
            <a:cxnSpLocks/>
          </p:cNvCxnSpPr>
          <p:nvPr/>
        </p:nvCxnSpPr>
        <p:spPr>
          <a:xfrm flipV="1">
            <a:off x="5410200" y="4445001"/>
            <a:ext cx="1828800" cy="728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39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671C0C-5219-4689-AFF7-6794AEA961BF}"/>
              </a:ext>
            </a:extLst>
          </p:cNvPr>
          <p:cNvSpPr txBox="1"/>
          <p:nvPr/>
        </p:nvSpPr>
        <p:spPr>
          <a:xfrm flipH="1">
            <a:off x="947464" y="131011"/>
            <a:ext cx="293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实验内容</a:t>
            </a:r>
            <a:endParaRPr lang="en-US" altLang="zh-CN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3E58F5A-10D6-4682-A263-81362E8B3B19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E87390-9AC7-46E2-800A-E4392749AF42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DE531D-8085-4D8B-9791-0F3F1D93B63F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7113F68-9493-4939-8693-A1E210370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7B73A16A-1092-42A3-B6CE-7BA90226B239}"/>
              </a:ext>
            </a:extLst>
          </p:cNvPr>
          <p:cNvSpPr txBox="1"/>
          <p:nvPr/>
        </p:nvSpPr>
        <p:spPr>
          <a:xfrm>
            <a:off x="622591" y="999286"/>
            <a:ext cx="10946817" cy="293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：使用共享存储区来实现两个进程之间的进程通信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：创建一个长度为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512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字节的共享内存，并显示写入该共享内存的数据；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将共享内存附加到自己的地址空间，并向共享内存中写入数据。</a:t>
            </a:r>
          </a:p>
          <a:p>
            <a:pPr algn="just">
              <a:lnSpc>
                <a:spcPct val="200000"/>
              </a:lnSpc>
              <a:spcBef>
                <a:spcPts val="1200"/>
              </a:spcBef>
            </a:pPr>
            <a:endParaRPr lang="zh-CN" altLang="en-US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6691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671C0C-5219-4689-AFF7-6794AEA961BF}"/>
              </a:ext>
            </a:extLst>
          </p:cNvPr>
          <p:cNvSpPr txBox="1"/>
          <p:nvPr/>
        </p:nvSpPr>
        <p:spPr>
          <a:xfrm flipH="1">
            <a:off x="947463" y="131011"/>
            <a:ext cx="447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关键系统调用</a:t>
            </a:r>
            <a:endParaRPr lang="en-US" altLang="zh-CN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3E58F5A-10D6-4682-A263-81362E8B3B19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E87390-9AC7-46E2-800A-E4392749AF42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DE531D-8085-4D8B-9791-0F3F1D93B63F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7113F68-9493-4939-8693-A1E210370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3796F15-189E-4633-837F-0E0ADE4AB1A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054135" y="1033207"/>
            <a:ext cx="840598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119063" marR="0" lvl="0" indent="-1190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Message Queues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F49F537-45E1-40D6-8E55-873EB84095E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1093992" y="1959604"/>
            <a:ext cx="10657741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2800" dirty="0">
                <a:ea typeface="宋体" panose="02010600030101010101" pitchFamily="2" charset="-122"/>
              </a:rPr>
              <a:t>A Message Queue is a </a:t>
            </a:r>
            <a:r>
              <a:rPr lang="en-US" altLang="zh-CN" sz="2800" b="1" dirty="0">
                <a:ea typeface="宋体" panose="02010600030101010101" pitchFamily="2" charset="-122"/>
              </a:rPr>
              <a:t>linked list</a:t>
            </a:r>
            <a:r>
              <a:rPr lang="en-US" altLang="zh-CN" sz="2800" dirty="0">
                <a:ea typeface="宋体" panose="02010600030101010101" pitchFamily="2" charset="-122"/>
              </a:rPr>
              <a:t> of </a:t>
            </a:r>
            <a:r>
              <a:rPr lang="en-US" altLang="zh-CN" sz="2800" b="1" dirty="0">
                <a:ea typeface="宋体" panose="02010600030101010101" pitchFamily="2" charset="-122"/>
              </a:rPr>
              <a:t>message structures </a:t>
            </a:r>
            <a:r>
              <a:rPr lang="en-US" altLang="zh-CN" sz="2800" dirty="0">
                <a:ea typeface="宋体" panose="02010600030101010101" pitchFamily="2" charset="-122"/>
              </a:rPr>
              <a:t>stored inside the </a:t>
            </a:r>
            <a:r>
              <a:rPr lang="en-US" altLang="zh-CN" sz="2800" b="1" dirty="0">
                <a:ea typeface="宋体" panose="02010600030101010101" pitchFamily="2" charset="-122"/>
              </a:rPr>
              <a:t>kernel’s memory space </a:t>
            </a:r>
            <a:r>
              <a:rPr lang="en-US" altLang="zh-CN" sz="2800" dirty="0">
                <a:ea typeface="宋体" panose="02010600030101010101" pitchFamily="2" charset="-122"/>
              </a:rPr>
              <a:t>and accessible by </a:t>
            </a:r>
            <a:r>
              <a:rPr lang="en-US" altLang="zh-CN" sz="2800" b="1" dirty="0">
                <a:ea typeface="宋体" panose="02010600030101010101" pitchFamily="2" charset="-122"/>
              </a:rPr>
              <a:t>multiple processes </a:t>
            </a:r>
          </a:p>
          <a:p>
            <a:r>
              <a:rPr lang="en-US" altLang="zh-CN" sz="2800" b="1" dirty="0">
                <a:ea typeface="宋体" panose="02010600030101010101" pitchFamily="2" charset="-122"/>
              </a:rPr>
              <a:t>Synchronization</a:t>
            </a:r>
            <a:r>
              <a:rPr lang="en-US" altLang="zh-CN" sz="2800" dirty="0">
                <a:ea typeface="宋体" panose="02010600030101010101" pitchFamily="2" charset="-122"/>
              </a:rPr>
              <a:t> is provided automatically by the kernel</a:t>
            </a:r>
          </a:p>
          <a:p>
            <a:r>
              <a:rPr lang="en-US" altLang="zh-CN" sz="2800" dirty="0">
                <a:ea typeface="宋体" panose="02010600030101010101" pitchFamily="2" charset="-122"/>
              </a:rPr>
              <a:t>New messages are added at the </a:t>
            </a:r>
            <a:r>
              <a:rPr lang="en-US" altLang="zh-CN" sz="2800" b="1" dirty="0">
                <a:ea typeface="宋体" panose="02010600030101010101" pitchFamily="2" charset="-122"/>
              </a:rPr>
              <a:t>end of the queue</a:t>
            </a:r>
          </a:p>
          <a:p>
            <a:r>
              <a:rPr lang="en-US" altLang="zh-CN" sz="2800" dirty="0">
                <a:ea typeface="宋体" panose="02010600030101010101" pitchFamily="2" charset="-122"/>
              </a:rPr>
              <a:t>Each message structure has a </a:t>
            </a:r>
            <a:r>
              <a:rPr lang="en-US" altLang="zh-CN" sz="2800" b="1" dirty="0">
                <a:ea typeface="宋体" panose="02010600030101010101" pitchFamily="2" charset="-122"/>
              </a:rPr>
              <a:t>long </a:t>
            </a:r>
            <a:r>
              <a:rPr lang="en-US" altLang="zh-CN" sz="2800" b="1" i="1" dirty="0">
                <a:ea typeface="宋体" panose="02010600030101010101" pitchFamily="2" charset="-122"/>
              </a:rPr>
              <a:t>message type</a:t>
            </a:r>
          </a:p>
          <a:p>
            <a:r>
              <a:rPr lang="en-US" altLang="zh-CN" sz="2800" dirty="0">
                <a:ea typeface="宋体" panose="02010600030101010101" pitchFamily="2" charset="-122"/>
              </a:rPr>
              <a:t>Messages may be obtained from the queue either in a </a:t>
            </a:r>
            <a:r>
              <a:rPr lang="en-US" altLang="zh-CN" sz="2800" b="1" dirty="0">
                <a:ea typeface="宋体" panose="02010600030101010101" pitchFamily="2" charset="-122"/>
              </a:rPr>
              <a:t>FIFO manner </a:t>
            </a:r>
            <a:r>
              <a:rPr lang="en-US" altLang="zh-CN" sz="2800" dirty="0">
                <a:ea typeface="宋体" panose="02010600030101010101" pitchFamily="2" charset="-122"/>
              </a:rPr>
              <a:t>(default) </a:t>
            </a:r>
            <a:r>
              <a:rPr lang="en-US" altLang="zh-CN" sz="2800" dirty="0">
                <a:solidFill>
                  <a:srgbClr val="003399"/>
                </a:solidFill>
                <a:ea typeface="宋体" panose="02010600030101010101" pitchFamily="2" charset="-122"/>
              </a:rPr>
              <a:t>or</a:t>
            </a:r>
            <a:r>
              <a:rPr lang="en-US" altLang="zh-CN" sz="2800" dirty="0">
                <a:ea typeface="宋体" panose="02010600030101010101" pitchFamily="2" charset="-122"/>
              </a:rPr>
              <a:t> by requesting a </a:t>
            </a:r>
            <a:r>
              <a:rPr lang="en-US" altLang="zh-CN" sz="2800" b="1" dirty="0">
                <a:ea typeface="宋体" panose="02010600030101010101" pitchFamily="2" charset="-122"/>
              </a:rPr>
              <a:t>specific </a:t>
            </a:r>
            <a:r>
              <a:rPr lang="en-US" altLang="zh-CN" sz="2800" b="1" i="1" dirty="0">
                <a:ea typeface="宋体" panose="02010600030101010101" pitchFamily="2" charset="-122"/>
              </a:rPr>
              <a:t>type</a:t>
            </a:r>
            <a:r>
              <a:rPr lang="en-US" altLang="zh-CN" sz="2800" b="1" dirty="0">
                <a:ea typeface="宋体" panose="02010600030101010101" pitchFamily="2" charset="-122"/>
              </a:rPr>
              <a:t> of message </a:t>
            </a:r>
            <a:r>
              <a:rPr lang="en-US" altLang="zh-CN" sz="2800" dirty="0">
                <a:ea typeface="宋体" panose="02010600030101010101" pitchFamily="2" charset="-122"/>
              </a:rPr>
              <a:t>(based on </a:t>
            </a:r>
            <a:r>
              <a:rPr lang="en-US" altLang="zh-CN" sz="2800" i="1" dirty="0">
                <a:ea typeface="宋体" panose="02010600030101010101" pitchFamily="2" charset="-122"/>
              </a:rPr>
              <a:t>message type</a:t>
            </a:r>
            <a:r>
              <a:rPr lang="en-US" altLang="zh-CN" sz="2800" dirty="0">
                <a:ea typeface="宋体" panose="02010600030101010101" pitchFamily="2" charset="-122"/>
              </a:rPr>
              <a:t>)</a:t>
            </a:r>
          </a:p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323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671C0C-5219-4689-AFF7-6794AEA961BF}"/>
              </a:ext>
            </a:extLst>
          </p:cNvPr>
          <p:cNvSpPr txBox="1"/>
          <p:nvPr/>
        </p:nvSpPr>
        <p:spPr>
          <a:xfrm flipH="1">
            <a:off x="947463" y="131011"/>
            <a:ext cx="447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关键系统调用</a:t>
            </a:r>
            <a:endParaRPr lang="en-US" altLang="zh-CN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3E58F5A-10D6-4682-A263-81362E8B3B19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E87390-9AC7-46E2-800A-E4392749AF42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DE531D-8085-4D8B-9791-0F3F1D93B63F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7113F68-9493-4939-8693-A1E210370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3796F15-189E-4633-837F-0E0ADE4AB1A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054135" y="1033207"/>
            <a:ext cx="840598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119063" marR="0" lvl="0" indent="-1190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Message Structs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F49F537-45E1-40D6-8E55-873EB84095E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1093992" y="1959604"/>
            <a:ext cx="10657741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2800" dirty="0">
                <a:ea typeface="宋体" panose="02010600030101010101" pitchFamily="2" charset="-122"/>
              </a:rPr>
              <a:t>Each message structure must start with a long message type:</a:t>
            </a:r>
          </a:p>
          <a:p>
            <a:pPr marL="363474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363474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None/>
              <a:tabLst/>
              <a:defRPr/>
            </a:pPr>
            <a:r>
              <a:rPr lang="en-US" altLang="zh-CN" sz="2800" dirty="0">
                <a:ea typeface="宋体" panose="02010600030101010101" pitchFamily="2" charset="-122"/>
              </a:rPr>
              <a:t>struct </a:t>
            </a:r>
            <a:r>
              <a:rPr lang="en-US" altLang="zh-CN" sz="2800" dirty="0" err="1">
                <a:ea typeface="宋体" panose="02010600030101010101" pitchFamily="2" charset="-122"/>
              </a:rPr>
              <a:t>mymsg</a:t>
            </a:r>
            <a:r>
              <a:rPr lang="en-US" altLang="zh-CN" sz="2800" dirty="0">
                <a:ea typeface="宋体" panose="02010600030101010101" pitchFamily="2" charset="-122"/>
              </a:rPr>
              <a:t> {</a:t>
            </a:r>
            <a:br>
              <a:rPr lang="en-US" altLang="zh-CN" sz="2800" dirty="0">
                <a:ea typeface="宋体" panose="02010600030101010101" pitchFamily="2" charset="-122"/>
              </a:rPr>
            </a:br>
            <a:r>
              <a:rPr lang="en-US" altLang="zh-CN" sz="2800" dirty="0"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solidFill>
                  <a:srgbClr val="FF3300"/>
                </a:solidFill>
                <a:ea typeface="宋体" panose="02010600030101010101" pitchFamily="2" charset="-122"/>
              </a:rPr>
              <a:t>long </a:t>
            </a:r>
            <a:r>
              <a:rPr lang="en-US" altLang="zh-CN" sz="2800" dirty="0" err="1">
                <a:solidFill>
                  <a:srgbClr val="FF3300"/>
                </a:solidFill>
                <a:ea typeface="宋体" panose="02010600030101010101" pitchFamily="2" charset="-122"/>
              </a:rPr>
              <a:t>msg_type</a:t>
            </a:r>
            <a:r>
              <a:rPr lang="en-US" altLang="zh-CN" sz="2800" dirty="0">
                <a:solidFill>
                  <a:srgbClr val="FF3300"/>
                </a:solidFill>
                <a:ea typeface="宋体" panose="02010600030101010101" pitchFamily="2" charset="-122"/>
              </a:rPr>
              <a:t>;</a:t>
            </a:r>
            <a:br>
              <a:rPr lang="en-US" altLang="zh-CN" sz="2800" dirty="0">
                <a:ea typeface="宋体" panose="02010600030101010101" pitchFamily="2" charset="-122"/>
              </a:rPr>
            </a:br>
            <a:r>
              <a:rPr lang="en-US" altLang="zh-CN" sz="2800" dirty="0">
                <a:ea typeface="宋体" panose="02010600030101010101" pitchFamily="2" charset="-122"/>
              </a:rPr>
              <a:t>	char </a:t>
            </a:r>
            <a:r>
              <a:rPr lang="en-US" altLang="zh-CN" sz="2800" dirty="0" err="1">
                <a:ea typeface="宋体" panose="02010600030101010101" pitchFamily="2" charset="-122"/>
              </a:rPr>
              <a:t>mytext</a:t>
            </a:r>
            <a:r>
              <a:rPr lang="en-US" altLang="zh-CN" sz="2800" dirty="0">
                <a:ea typeface="宋体" panose="02010600030101010101" pitchFamily="2" charset="-122"/>
              </a:rPr>
              <a:t>[512]; /* rest of message */</a:t>
            </a:r>
            <a:br>
              <a:rPr lang="en-US" altLang="zh-CN" sz="2800" dirty="0">
                <a:ea typeface="宋体" panose="02010600030101010101" pitchFamily="2" charset="-122"/>
              </a:rPr>
            </a:br>
            <a:r>
              <a:rPr lang="en-US" altLang="zh-CN" sz="2800" dirty="0">
                <a:ea typeface="宋体" panose="02010600030101010101" pitchFamily="2" charset="-122"/>
              </a:rPr>
              <a:t>	int </a:t>
            </a:r>
            <a:r>
              <a:rPr lang="en-US" altLang="zh-CN" sz="2800" dirty="0" err="1">
                <a:ea typeface="宋体" panose="02010600030101010101" pitchFamily="2" charset="-122"/>
              </a:rPr>
              <a:t>somethingelse</a:t>
            </a:r>
            <a:r>
              <a:rPr lang="en-US" altLang="zh-CN" sz="2800" dirty="0">
                <a:ea typeface="宋体" panose="02010600030101010101" pitchFamily="2" charset="-122"/>
              </a:rPr>
              <a:t>;</a:t>
            </a:r>
            <a:br>
              <a:rPr lang="en-US" altLang="zh-CN" sz="2800" dirty="0">
                <a:ea typeface="宋体" panose="02010600030101010101" pitchFamily="2" charset="-122"/>
              </a:rPr>
            </a:br>
            <a:r>
              <a:rPr lang="en-US" altLang="zh-CN" sz="2800" dirty="0">
                <a:ea typeface="宋体" panose="02010600030101010101" pitchFamily="2" charset="-122"/>
              </a:rPr>
              <a:t>	float </a:t>
            </a:r>
            <a:r>
              <a:rPr lang="en-US" altLang="zh-CN" sz="2800" dirty="0" err="1">
                <a:ea typeface="宋体" panose="02010600030101010101" pitchFamily="2" charset="-122"/>
              </a:rPr>
              <a:t>dollarval</a:t>
            </a:r>
            <a:r>
              <a:rPr lang="en-US" altLang="zh-CN" sz="2800" dirty="0">
                <a:ea typeface="宋体" panose="02010600030101010101" pitchFamily="2" charset="-122"/>
              </a:rPr>
              <a:t>;</a:t>
            </a:r>
            <a:br>
              <a:rPr lang="en-US" altLang="zh-CN" sz="2800" dirty="0">
                <a:ea typeface="宋体" panose="02010600030101010101" pitchFamily="2" charset="-122"/>
              </a:rPr>
            </a:br>
            <a:r>
              <a:rPr lang="en-US" altLang="zh-CN" sz="2800" dirty="0">
                <a:ea typeface="宋体" panose="02010600030101010101" pitchFamily="2" charset="-122"/>
              </a:rPr>
              <a:t>};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28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671C0C-5219-4689-AFF7-6794AEA961BF}"/>
              </a:ext>
            </a:extLst>
          </p:cNvPr>
          <p:cNvSpPr txBox="1"/>
          <p:nvPr/>
        </p:nvSpPr>
        <p:spPr>
          <a:xfrm flipH="1">
            <a:off x="947463" y="131011"/>
            <a:ext cx="447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关键系统调用</a:t>
            </a:r>
            <a:endParaRPr lang="en-US" altLang="zh-CN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3E58F5A-10D6-4682-A263-81362E8B3B19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E87390-9AC7-46E2-800A-E4392749AF42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DE531D-8085-4D8B-9791-0F3F1D93B63F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7113F68-9493-4939-8693-A1E210370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3796F15-189E-4633-837F-0E0ADE4AB1A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054135" y="1033207"/>
            <a:ext cx="840598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119063" marR="0" lvl="0" indent="-1190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Message Queue Limits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F49F537-45E1-40D6-8E55-873EB84095E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1093992" y="1959604"/>
            <a:ext cx="10657741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Each message queue is limited in terms of </a:t>
            </a:r>
            <a:r>
              <a:rPr lang="en-US" altLang="zh-CN" sz="2800" b="1" dirty="0">
                <a:ea typeface="宋体" panose="02010600030101010101" pitchFamily="2" charset="-122"/>
              </a:rPr>
              <a:t>both</a:t>
            </a:r>
            <a:r>
              <a:rPr lang="en-US" altLang="zh-CN" sz="2800" dirty="0">
                <a:ea typeface="宋体" panose="02010600030101010101" pitchFamily="2" charset="-122"/>
              </a:rPr>
              <a:t> the </a:t>
            </a:r>
            <a:r>
              <a:rPr lang="en-US" altLang="zh-CN" sz="2800" b="1" dirty="0">
                <a:ea typeface="宋体" panose="02010600030101010101" pitchFamily="2" charset="-122"/>
              </a:rPr>
              <a:t>maximum number of messages</a:t>
            </a:r>
            <a:r>
              <a:rPr lang="en-US" altLang="zh-CN" sz="2800" dirty="0">
                <a:ea typeface="宋体" panose="02010600030101010101" pitchFamily="2" charset="-122"/>
              </a:rPr>
              <a:t> it can contain and the </a:t>
            </a:r>
            <a:r>
              <a:rPr lang="en-US" altLang="zh-CN" sz="2800" b="1" dirty="0">
                <a:ea typeface="宋体" panose="02010600030101010101" pitchFamily="2" charset="-122"/>
              </a:rPr>
              <a:t>maximum number of bytes</a:t>
            </a:r>
            <a:r>
              <a:rPr lang="en-US" altLang="zh-CN" sz="2800" dirty="0">
                <a:ea typeface="宋体" panose="02010600030101010101" pitchFamily="2" charset="-122"/>
              </a:rPr>
              <a:t> it may contain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New messages cannot be added if </a:t>
            </a:r>
            <a:r>
              <a:rPr lang="en-US" altLang="zh-CN" sz="2800" i="1" dirty="0">
                <a:ea typeface="宋体" panose="02010600030101010101" pitchFamily="2" charset="-122"/>
              </a:rPr>
              <a:t>either</a:t>
            </a:r>
            <a:r>
              <a:rPr lang="en-US" altLang="zh-CN" sz="2800" dirty="0">
                <a:ea typeface="宋体" panose="02010600030101010101" pitchFamily="2" charset="-122"/>
              </a:rPr>
              <a:t> limit is hit (new writes will normally </a:t>
            </a:r>
            <a:r>
              <a:rPr lang="en-US" altLang="zh-CN" sz="2800" b="1" dirty="0">
                <a:ea typeface="宋体" panose="02010600030101010101" pitchFamily="2" charset="-122"/>
              </a:rPr>
              <a:t>block</a:t>
            </a:r>
            <a:r>
              <a:rPr lang="en-US" altLang="zh-CN" sz="2800" dirty="0">
                <a:ea typeface="宋体" panose="02010600030101010101" pitchFamily="2" charset="-122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On </a:t>
            </a:r>
            <a:r>
              <a:rPr lang="en-US" altLang="zh-CN" sz="2800" dirty="0" err="1">
                <a:ea typeface="宋体" panose="02010600030101010101" pitchFamily="2" charset="-122"/>
              </a:rPr>
              <a:t>linux</a:t>
            </a:r>
            <a:r>
              <a:rPr lang="en-US" altLang="zh-CN" sz="2800" dirty="0">
                <a:ea typeface="宋体" panose="02010600030101010101" pitchFamily="2" charset="-122"/>
              </a:rPr>
              <a:t>, these limits are defined as (in /</a:t>
            </a:r>
            <a:r>
              <a:rPr lang="en-US" altLang="zh-CN" sz="2800" dirty="0" err="1">
                <a:ea typeface="宋体" panose="02010600030101010101" pitchFamily="2" charset="-122"/>
              </a:rPr>
              <a:t>usr</a:t>
            </a:r>
            <a:r>
              <a:rPr lang="en-US" altLang="zh-CN" sz="2800" dirty="0">
                <a:ea typeface="宋体" panose="02010600030101010101" pitchFamily="2" charset="-122"/>
              </a:rPr>
              <a:t>/include/</a:t>
            </a:r>
            <a:r>
              <a:rPr lang="en-US" altLang="zh-CN" sz="2800" dirty="0" err="1">
                <a:ea typeface="宋体" panose="02010600030101010101" pitchFamily="2" charset="-122"/>
              </a:rPr>
              <a:t>linux</a:t>
            </a:r>
            <a:r>
              <a:rPr lang="en-US" altLang="zh-CN" sz="2800" dirty="0">
                <a:ea typeface="宋体" panose="02010600030101010101" pitchFamily="2" charset="-122"/>
              </a:rPr>
              <a:t>/</a:t>
            </a:r>
            <a:r>
              <a:rPr lang="en-US" altLang="zh-CN" sz="2800" dirty="0" err="1">
                <a:ea typeface="宋体" panose="02010600030101010101" pitchFamily="2" charset="-122"/>
              </a:rPr>
              <a:t>msg.h</a:t>
            </a:r>
            <a:r>
              <a:rPr lang="en-US" altLang="zh-CN" sz="2800" dirty="0">
                <a:ea typeface="宋体" panose="02010600030101010101" pitchFamily="2" charset="-122"/>
              </a:rPr>
              <a:t>):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MSGMAX	8192 	/*total number of messages */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MSBMNB	16384 	/* max bytes in a queue */</a:t>
            </a:r>
          </a:p>
          <a:p>
            <a:pPr marL="649224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97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671C0C-5219-4689-AFF7-6794AEA961BF}"/>
              </a:ext>
            </a:extLst>
          </p:cNvPr>
          <p:cNvSpPr txBox="1"/>
          <p:nvPr/>
        </p:nvSpPr>
        <p:spPr>
          <a:xfrm flipH="1">
            <a:off x="947463" y="131011"/>
            <a:ext cx="4475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进程关键系统调用</a:t>
            </a:r>
            <a:endParaRPr lang="en-US" altLang="zh-CN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3E58F5A-10D6-4682-A263-81362E8B3B19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E87390-9AC7-46E2-800A-E4392749AF42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DE531D-8085-4D8B-9791-0F3F1D93B63F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7113F68-9493-4939-8693-A1E210370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3796F15-189E-4633-837F-0E0ADE4AB1A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054135" y="1033207"/>
            <a:ext cx="840598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119063" marR="0" lvl="0" indent="-1190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a typeface="宋体" panose="02010600030101010101" pitchFamily="2" charset="-122"/>
              </a:rPr>
              <a:t>Obtaining a Message Queue</a:t>
            </a:r>
            <a:r>
              <a:rPr lang="zh-CN" altLang="en-US" dirty="0">
                <a:ea typeface="宋体" panose="02010600030101010101" pitchFamily="2" charset="-122"/>
              </a:rPr>
              <a:t>（“中间商”）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F49F537-45E1-40D6-8E55-873EB84095E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767129" y="1754939"/>
            <a:ext cx="10657741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	#include &lt;sys/</a:t>
            </a:r>
            <a:r>
              <a:rPr lang="en-US" altLang="zh-CN" sz="2400" dirty="0" err="1">
                <a:ea typeface="宋体" panose="02010600030101010101" pitchFamily="2" charset="-122"/>
              </a:rPr>
              <a:t>types.h</a:t>
            </a:r>
            <a:r>
              <a:rPr lang="en-US" altLang="zh-CN" sz="2400" dirty="0">
                <a:ea typeface="宋体" panose="02010600030101010101" pitchFamily="2" charset="-122"/>
              </a:rPr>
              <a:t>&gt;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#include &lt;sys/</a:t>
            </a:r>
            <a:r>
              <a:rPr lang="en-US" altLang="zh-CN" sz="2400" dirty="0" err="1">
                <a:ea typeface="宋体" panose="02010600030101010101" pitchFamily="2" charset="-122"/>
              </a:rPr>
              <a:t>ipc.h</a:t>
            </a:r>
            <a:r>
              <a:rPr lang="en-US" altLang="zh-CN" sz="2400" dirty="0">
                <a:ea typeface="宋体" panose="02010600030101010101" pitchFamily="2" charset="-122"/>
              </a:rPr>
              <a:t>&gt;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#include &lt;sys/</a:t>
            </a:r>
            <a:r>
              <a:rPr lang="en-US" altLang="zh-CN" sz="2400" dirty="0" err="1">
                <a:ea typeface="宋体" panose="02010600030101010101" pitchFamily="2" charset="-122"/>
              </a:rPr>
              <a:t>msg.h</a:t>
            </a:r>
            <a:r>
              <a:rPr lang="en-US" altLang="zh-CN" sz="2400" dirty="0">
                <a:ea typeface="宋体" panose="02010600030101010101" pitchFamily="2" charset="-122"/>
              </a:rPr>
              <a:t>&gt;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b="1" dirty="0">
                <a:solidFill>
                  <a:srgbClr val="2529C7"/>
                </a:solidFill>
                <a:ea typeface="宋体" panose="02010600030101010101" pitchFamily="2" charset="-122"/>
              </a:rPr>
              <a:t>int </a:t>
            </a:r>
            <a:r>
              <a:rPr lang="en-US" altLang="zh-CN" sz="2400" b="1" dirty="0" err="1">
                <a:solidFill>
                  <a:srgbClr val="2529C7"/>
                </a:solidFill>
                <a:ea typeface="宋体" panose="02010600030101010101" pitchFamily="2" charset="-122"/>
              </a:rPr>
              <a:t>msgget</a:t>
            </a:r>
            <a:r>
              <a:rPr lang="en-US" altLang="zh-CN" sz="2400" b="1" dirty="0">
                <a:solidFill>
                  <a:srgbClr val="2529C7"/>
                </a:solidFill>
                <a:ea typeface="宋体" panose="02010600030101010101" pitchFamily="2" charset="-122"/>
              </a:rPr>
              <a:t>(</a:t>
            </a:r>
            <a:r>
              <a:rPr lang="en-US" altLang="zh-CN" sz="2400" b="1" dirty="0" err="1">
                <a:solidFill>
                  <a:srgbClr val="2529C7"/>
                </a:solidFill>
                <a:ea typeface="宋体" panose="02010600030101010101" pitchFamily="2" charset="-122"/>
              </a:rPr>
              <a:t>key_t</a:t>
            </a:r>
            <a:r>
              <a:rPr lang="en-US" altLang="zh-CN" sz="2400" b="1" dirty="0">
                <a:solidFill>
                  <a:srgbClr val="2529C7"/>
                </a:solidFill>
                <a:ea typeface="宋体" panose="02010600030101010101" pitchFamily="2" charset="-122"/>
              </a:rPr>
              <a:t> key, int </a:t>
            </a:r>
            <a:r>
              <a:rPr lang="en-US" altLang="zh-CN" sz="2400" b="1" dirty="0" err="1">
                <a:solidFill>
                  <a:srgbClr val="2529C7"/>
                </a:solidFill>
                <a:ea typeface="宋体" panose="02010600030101010101" pitchFamily="2" charset="-122"/>
              </a:rPr>
              <a:t>msgflg</a:t>
            </a:r>
            <a:r>
              <a:rPr lang="en-US" altLang="zh-CN" sz="2400" b="1" dirty="0">
                <a:solidFill>
                  <a:srgbClr val="2529C7"/>
                </a:solidFill>
                <a:ea typeface="宋体" panose="02010600030101010101" pitchFamily="2" charset="-122"/>
              </a:rPr>
              <a:t>);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2400" b="1" dirty="0">
              <a:solidFill>
                <a:srgbClr val="2529C7"/>
              </a:solidFill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The </a:t>
            </a:r>
            <a:r>
              <a:rPr lang="en-US" altLang="zh-CN" sz="2400" b="1" dirty="0">
                <a:ea typeface="宋体" panose="02010600030101010101" pitchFamily="2" charset="-122"/>
              </a:rPr>
              <a:t>key</a:t>
            </a:r>
            <a:r>
              <a:rPr lang="en-US" altLang="zh-CN" sz="2400" dirty="0">
                <a:ea typeface="宋体" panose="02010600030101010101" pitchFamily="2" charset="-122"/>
              </a:rPr>
              <a:t> parameter is either 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a </a:t>
            </a:r>
            <a:r>
              <a:rPr lang="en-US" altLang="zh-CN" sz="2000" b="1" dirty="0">
                <a:ea typeface="宋体" panose="02010600030101010101" pitchFamily="2" charset="-122"/>
              </a:rPr>
              <a:t>non-zero identifier </a:t>
            </a:r>
            <a:r>
              <a:rPr lang="en-US" altLang="zh-CN" sz="2000" dirty="0">
                <a:ea typeface="宋体" panose="02010600030101010101" pitchFamily="2" charset="-122"/>
              </a:rPr>
              <a:t>for the queue to be created 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or the value </a:t>
            </a:r>
            <a:r>
              <a:rPr lang="en-US" altLang="zh-CN" sz="2000" b="1" dirty="0">
                <a:ea typeface="宋体" panose="02010600030101010101" pitchFamily="2" charset="-122"/>
              </a:rPr>
              <a:t>IPC_PRIVATE</a:t>
            </a:r>
            <a:r>
              <a:rPr lang="en-US" altLang="zh-CN" sz="2000" dirty="0">
                <a:ea typeface="宋体" panose="02010600030101010101" pitchFamily="2" charset="-122"/>
              </a:rPr>
              <a:t>, which guarantees that a new queue is created.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The </a:t>
            </a:r>
            <a:r>
              <a:rPr lang="en-US" altLang="zh-CN" sz="2400" b="1" dirty="0" err="1">
                <a:ea typeface="宋体" panose="02010600030101010101" pitchFamily="2" charset="-122"/>
              </a:rPr>
              <a:t>msgflg</a:t>
            </a:r>
            <a:r>
              <a:rPr lang="en-US" altLang="zh-CN" sz="2400" dirty="0">
                <a:ea typeface="宋体" panose="02010600030101010101" pitchFamily="2" charset="-122"/>
              </a:rPr>
              <a:t> parameter is the read-write permissions for the queue </a:t>
            </a:r>
            <a:r>
              <a:rPr lang="en-US" altLang="zh-CN" sz="2400" dirty="0" err="1">
                <a:ea typeface="宋体" panose="02010600030101010101" pitchFamily="2" charset="-122"/>
              </a:rPr>
              <a:t>OR’d</a:t>
            </a:r>
            <a:r>
              <a:rPr lang="en-US" altLang="zh-CN" sz="2400" dirty="0">
                <a:ea typeface="宋体" panose="02010600030101010101" pitchFamily="2" charset="-122"/>
              </a:rPr>
              <a:t> (|) with one of two flags:</a:t>
            </a:r>
          </a:p>
          <a:p>
            <a:pPr lvl="1">
              <a:lnSpc>
                <a:spcPct val="90000"/>
              </a:lnSpc>
            </a:pPr>
            <a:r>
              <a:rPr lang="en-US" altLang="zh-CN" sz="2400" b="1" dirty="0">
                <a:ea typeface="宋体" panose="02010600030101010101" pitchFamily="2" charset="-122"/>
              </a:rPr>
              <a:t>IPC_CREAT </a:t>
            </a:r>
            <a:r>
              <a:rPr lang="en-US" altLang="zh-CN" sz="2400" dirty="0">
                <a:ea typeface="宋体" panose="02010600030101010101" pitchFamily="2" charset="-122"/>
              </a:rPr>
              <a:t>will create a new queue or return an existing one</a:t>
            </a:r>
          </a:p>
          <a:p>
            <a:pPr lvl="1">
              <a:lnSpc>
                <a:spcPct val="90000"/>
              </a:lnSpc>
            </a:pPr>
            <a:r>
              <a:rPr lang="en-US" altLang="zh-CN" sz="2400" b="1" dirty="0">
                <a:ea typeface="宋体" panose="02010600030101010101" pitchFamily="2" charset="-122"/>
              </a:rPr>
              <a:t>IPC_EXCL </a:t>
            </a:r>
            <a:r>
              <a:rPr lang="en-US" altLang="zh-CN" sz="2400" dirty="0">
                <a:ea typeface="宋体" panose="02010600030101010101" pitchFamily="2" charset="-122"/>
              </a:rPr>
              <a:t>added will force the creation of a new queue, or return an error</a:t>
            </a:r>
          </a:p>
          <a:p>
            <a:pPr marL="363474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654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</TotalTime>
  <Words>1413</Words>
  <Application>Microsoft Office PowerPoint</Application>
  <PresentationFormat>宽屏</PresentationFormat>
  <Paragraphs>138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等线</vt:lpstr>
      <vt:lpstr>等线 Light</vt:lpstr>
      <vt:lpstr>黑体</vt:lpstr>
      <vt:lpstr>宋体</vt:lpstr>
      <vt:lpstr>微软雅黑</vt:lpstr>
      <vt:lpstr>Arial</vt:lpstr>
      <vt:lpstr>Arial Black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 RM</dc:creator>
  <cp:lastModifiedBy>白 小天</cp:lastModifiedBy>
  <cp:revision>114</cp:revision>
  <dcterms:created xsi:type="dcterms:W3CDTF">2020-10-17T06:54:58Z</dcterms:created>
  <dcterms:modified xsi:type="dcterms:W3CDTF">2023-03-30T07:32:58Z</dcterms:modified>
</cp:coreProperties>
</file>